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374" r:id="rId3"/>
    <p:sldId id="375" r:id="rId4"/>
    <p:sldId id="256" r:id="rId5"/>
    <p:sldId id="304" r:id="rId6"/>
    <p:sldId id="306" r:id="rId7"/>
    <p:sldId id="334" r:id="rId8"/>
    <p:sldId id="352" r:id="rId9"/>
    <p:sldId id="353" r:id="rId10"/>
    <p:sldId id="335" r:id="rId11"/>
    <p:sldId id="336" r:id="rId12"/>
    <p:sldId id="337" r:id="rId13"/>
    <p:sldId id="338" r:id="rId14"/>
    <p:sldId id="339" r:id="rId15"/>
    <p:sldId id="340" r:id="rId16"/>
    <p:sldId id="341" r:id="rId17"/>
    <p:sldId id="343" r:id="rId18"/>
    <p:sldId id="344" r:id="rId19"/>
    <p:sldId id="345" r:id="rId20"/>
    <p:sldId id="346" r:id="rId21"/>
    <p:sldId id="347" r:id="rId22"/>
    <p:sldId id="355" r:id="rId23"/>
    <p:sldId id="358" r:id="rId24"/>
    <p:sldId id="359" r:id="rId25"/>
    <p:sldId id="360" r:id="rId26"/>
    <p:sldId id="361" r:id="rId27"/>
    <p:sldId id="362" r:id="rId28"/>
    <p:sldId id="356" r:id="rId29"/>
    <p:sldId id="357" r:id="rId30"/>
    <p:sldId id="363" r:id="rId31"/>
    <p:sldId id="365" r:id="rId32"/>
    <p:sldId id="366" r:id="rId33"/>
    <p:sldId id="367" r:id="rId34"/>
    <p:sldId id="368" r:id="rId35"/>
    <p:sldId id="369" r:id="rId36"/>
    <p:sldId id="370" r:id="rId37"/>
    <p:sldId id="364" r:id="rId38"/>
    <p:sldId id="371" r:id="rId39"/>
    <p:sldId id="372" r:id="rId40"/>
    <p:sldId id="37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8" autoAdjust="0"/>
    <p:restoredTop sz="94660"/>
  </p:normalViewPr>
  <p:slideViewPr>
    <p:cSldViewPr>
      <p:cViewPr>
        <p:scale>
          <a:sx n="280" d="100"/>
          <a:sy n="280" d="100"/>
        </p:scale>
        <p:origin x="9648" y="8800"/>
      </p:cViewPr>
      <p:guideLst>
        <p:guide orient="horz" pos="2160"/>
        <p:guide pos="2880"/>
      </p:guideLst>
    </p:cSldViewPr>
  </p:slideViewPr>
  <p:notesTextViewPr>
    <p:cViewPr>
      <p:scale>
        <a:sx n="100" d="100"/>
        <a:sy n="100" d="100"/>
      </p:scale>
      <p:origin x="0" y="0"/>
    </p:cViewPr>
  </p:notesTextViewPr>
  <p:sorterViewPr>
    <p:cViewPr>
      <p:scale>
        <a:sx n="72" d="100"/>
        <a:sy n="72"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B5AE7-1282-4F20-B574-B2DD5CDAF345}" type="datetimeFigureOut">
              <a:rPr lang="en-US" smtClean="0"/>
              <a:pPr/>
              <a:t>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2E1493-1B80-409A-890E-AFC5012D2D1E}" type="slidenum">
              <a:rPr lang="en-US" smtClean="0"/>
              <a:pPr/>
              <a:t>‹#›</a:t>
            </a:fld>
            <a:endParaRPr lang="en-US"/>
          </a:p>
        </p:txBody>
      </p:sp>
    </p:spTree>
    <p:extLst>
      <p:ext uri="{BB962C8B-B14F-4D97-AF65-F5344CB8AC3E}">
        <p14:creationId xmlns:p14="http://schemas.microsoft.com/office/powerpoint/2010/main" val="131011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p:txBody>
          <a:bodyPr/>
          <a:lstStyle/>
          <a:p>
            <a:pPr>
              <a:defRPr/>
            </a:pPr>
            <a:fld id="{7E3CE4A0-8865-40C5-BB63-53519C9CFB24}" type="slidenum">
              <a:rPr lang="en-US" smtClean="0"/>
              <a:pPr>
                <a:defRPr/>
              </a:pPr>
              <a:t>6</a:t>
            </a:fld>
            <a:endParaRPr lang="en-US" smtClean="0"/>
          </a:p>
        </p:txBody>
      </p:sp>
      <p:sp>
        <p:nvSpPr>
          <p:cNvPr id="83971" name="Rectangle 2"/>
          <p:cNvSpPr>
            <a:spLocks noGrp="1" noRot="1" noChangeAspect="1" noChangeArrowheads="1" noTextEdit="1"/>
          </p:cNvSpPr>
          <p:nvPr>
            <p:ph type="sldImg"/>
          </p:nvPr>
        </p:nvSpPr>
        <p:spPr bwMode="auto">
          <a:xfrm>
            <a:off x="1144588" y="685800"/>
            <a:ext cx="4570412" cy="3429000"/>
          </a:xfrm>
          <a:noFill/>
          <a:ln cap="flat">
            <a:solidFill>
              <a:schemeClr val="tx1"/>
            </a:solidFill>
            <a:miter lim="800000"/>
            <a:headEnd/>
            <a:tailEnd/>
          </a:ln>
        </p:spPr>
      </p:sp>
      <p:sp>
        <p:nvSpPr>
          <p:cNvPr id="83972" name="Rectangle 3"/>
          <p:cNvSpPr>
            <a:spLocks noGrp="1" noChangeArrowheads="1"/>
          </p:cNvSpPr>
          <p:nvPr>
            <p:ph type="body" idx="1"/>
          </p:nvPr>
        </p:nvSpPr>
        <p:spPr bwMode="auto">
          <a:xfrm>
            <a:off x="914400" y="4343400"/>
            <a:ext cx="5029200" cy="4114800"/>
          </a:xfrm>
          <a:noFill/>
        </p:spPr>
        <p:txBody>
          <a:bodyPr wrap="square" lIns="102386" tIns="51193" rIns="102386" bIns="51193" numCol="1" anchor="t" anchorCtr="0" compatLnSpc="1">
            <a:prstTxWarp prst="textNoShape">
              <a:avLst/>
            </a:prstTxWarp>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p:txBody>
          <a:bodyPr/>
          <a:lstStyle/>
          <a:p>
            <a:pPr>
              <a:defRPr/>
            </a:pPr>
            <a:fld id="{4F2E4856-1E29-4EE0-9D64-315D56FDDF9E}" type="slidenum">
              <a:rPr lang="en-US" smtClean="0"/>
              <a:pPr>
                <a:defRPr/>
              </a:pPr>
              <a:t>15</a:t>
            </a:fld>
            <a:endParaRPr lang="en-US" smtClean="0"/>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p:txBody>
          <a:bodyPr/>
          <a:lstStyle/>
          <a:p>
            <a:pPr>
              <a:defRPr/>
            </a:pPr>
            <a:fld id="{D1E4633C-E05B-48B7-BF44-4E11D64B3FEB}" type="slidenum">
              <a:rPr lang="en-US" smtClean="0"/>
              <a:pPr>
                <a:defRPr/>
              </a:pPr>
              <a:t>17</a:t>
            </a:fld>
            <a:endParaRPr lang="en-US" smtClean="0"/>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p:txBody>
          <a:bodyPr/>
          <a:lstStyle/>
          <a:p>
            <a:pPr>
              <a:defRPr/>
            </a:pPr>
            <a:fld id="{21D57019-7353-4427-AD4A-0D21B44098A5}" type="slidenum">
              <a:rPr lang="en-US" smtClean="0"/>
              <a:pPr>
                <a:defRPr/>
              </a:pPr>
              <a:t>18</a:t>
            </a:fld>
            <a:endParaRPr lang="en-US" smtClean="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31"/>
          <p:cNvSpPr>
            <a:spLocks noGrp="1" noChangeArrowheads="1"/>
          </p:cNvSpPr>
          <p:nvPr>
            <p:ph type="sldNum" sz="quarter" idx="5"/>
          </p:nvPr>
        </p:nvSpPr>
        <p:spPr/>
        <p:txBody>
          <a:bodyPr/>
          <a:lstStyle/>
          <a:p>
            <a:pPr>
              <a:defRPr/>
            </a:pPr>
            <a:fld id="{6E9689E0-DD9B-408E-BB2C-E2AA0A58B9DF}" type="slidenum">
              <a:rPr lang="en-US" smtClean="0"/>
              <a:pPr>
                <a:defRPr/>
              </a:pPr>
              <a:t>19</a:t>
            </a:fld>
            <a:endParaRPr lang="en-US" smtClean="0"/>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6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31"/>
          <p:cNvSpPr>
            <a:spLocks noGrp="1" noChangeArrowheads="1"/>
          </p:cNvSpPr>
          <p:nvPr>
            <p:ph type="sldNum" sz="quarter" idx="5"/>
          </p:nvPr>
        </p:nvSpPr>
        <p:spPr/>
        <p:txBody>
          <a:bodyPr/>
          <a:lstStyle/>
          <a:p>
            <a:pPr>
              <a:defRPr/>
            </a:pPr>
            <a:fld id="{8CE05645-044F-4B4A-94E2-55817AD5F8EA}" type="slidenum">
              <a:rPr lang="en-US" smtClean="0"/>
              <a:pPr>
                <a:defRPr/>
              </a:pPr>
              <a:t>20</a:t>
            </a:fld>
            <a:endParaRPr lang="en-US" smtClean="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A313A-7147-2D4B-9EFD-4206A4A4ACE7}" type="slidenum">
              <a:rPr lang="en-US"/>
              <a:pPr/>
              <a:t>21</a:t>
            </a:fld>
            <a:endParaRPr lang="en-US"/>
          </a:p>
        </p:txBody>
      </p:sp>
      <p:sp>
        <p:nvSpPr>
          <p:cNvPr id="63385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E51D69-DC78-D64B-A36C-A00F299A3CFD}" type="slidenum">
              <a:rPr lang="en-US"/>
              <a:pPr/>
              <a:t>22</a:t>
            </a:fld>
            <a:endParaRPr lang="en-US"/>
          </a:p>
        </p:txBody>
      </p:sp>
      <p:sp>
        <p:nvSpPr>
          <p:cNvPr id="642050"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3633F-BE40-3442-975F-55199968C0BE}" type="slidenum">
              <a:rPr lang="en-US"/>
              <a:pPr/>
              <a:t>23</a:t>
            </a:fld>
            <a:endParaRPr lang="en-US"/>
          </a:p>
        </p:txBody>
      </p:sp>
      <p:sp>
        <p:nvSpPr>
          <p:cNvPr id="64409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86FC1-305F-C94E-A49B-9700702630E8}" type="slidenum">
              <a:rPr lang="en-US"/>
              <a:pPr/>
              <a:t>24</a:t>
            </a:fld>
            <a:endParaRPr lang="en-US"/>
          </a:p>
        </p:txBody>
      </p:sp>
      <p:sp>
        <p:nvSpPr>
          <p:cNvPr id="64614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43092-E68C-0741-9A03-20FB606AF176}" type="slidenum">
              <a:rPr lang="en-US"/>
              <a:pPr/>
              <a:t>25</a:t>
            </a:fld>
            <a:endParaRPr lang="en-US"/>
          </a:p>
        </p:txBody>
      </p:sp>
      <p:sp>
        <p:nvSpPr>
          <p:cNvPr id="648194"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4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805D6F-FEBF-1146-9AF7-D4A9A9A91E05}" type="slidenum">
              <a:rPr lang="en-US"/>
              <a:pPr/>
              <a:t>7</a:t>
            </a:fld>
            <a:endParaRPr lang="en-US"/>
          </a:p>
        </p:txBody>
      </p:sp>
      <p:sp>
        <p:nvSpPr>
          <p:cNvPr id="65638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5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7310A2-AF32-524F-A2E5-D6F941E7566E}" type="slidenum">
              <a:rPr lang="en-US"/>
              <a:pPr/>
              <a:t>26</a:t>
            </a:fld>
            <a:endParaRPr lang="en-US"/>
          </a:p>
        </p:txBody>
      </p:sp>
      <p:sp>
        <p:nvSpPr>
          <p:cNvPr id="650242"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5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EBFEB-D461-F14D-9D9A-2F0877AF2634}" type="slidenum">
              <a:rPr lang="en-US"/>
              <a:pPr/>
              <a:t>30</a:t>
            </a:fld>
            <a:endParaRPr lang="en-US"/>
          </a:p>
        </p:txBody>
      </p:sp>
      <p:sp>
        <p:nvSpPr>
          <p:cNvPr id="1702914" name="Rectangle 2"/>
          <p:cNvSpPr>
            <a:spLocks noRot="1" noChangeArrowheads="1" noTextEdit="1"/>
          </p:cNvSpPr>
          <p:nvPr>
            <p:ph type="sldImg"/>
          </p:nvPr>
        </p:nvSpPr>
        <p:spPr>
          <a:xfrm>
            <a:off x="1180207" y="686405"/>
            <a:ext cx="4500563" cy="3429000"/>
          </a:xfrm>
          <a:ln/>
          <a:extLst>
            <a:ext uri="{FAA26D3D-D897-4be2-8F04-BA451C77F1D7}">
              <ma14:placeholderFlag xmlns:ma14="http://schemas.microsoft.com/office/mac/drawingml/2011/main" val="1"/>
            </a:ext>
          </a:extLst>
        </p:spPr>
      </p:sp>
      <p:sp>
        <p:nvSpPr>
          <p:cNvPr id="1702915" name="Rectangle 3"/>
          <p:cNvSpPr>
            <a:spLocks noGrp="1" noChangeArrowheads="1"/>
          </p:cNvSpPr>
          <p:nvPr>
            <p:ph type="body" idx="1"/>
          </p:nvPr>
        </p:nvSpPr>
        <p:spPr/>
        <p:txBody>
          <a:bodyPr/>
          <a:lstStyle/>
          <a:p>
            <a:r>
              <a:rPr lang="en-US" sz="900"/>
              <a:t>Here we see five frames from water flow sequence. Standard stereo method considers one pair of images. For each pixel in one image, we look for corresponding pixel in the other image. Then we intersect the line of sight to reconstruct the 3D surface. The key problem is computing correspondence. A simple way to do it is for each in the left image, we look for pixels on the same row in the right image and choose the pixel with most similar color. This can be done by minimizing the following error function.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E00D9-E2A8-304F-8815-C0DC567BFA26}" type="slidenum">
              <a:rPr lang="en-US"/>
              <a:pPr/>
              <a:t>31</a:t>
            </a:fld>
            <a:endParaRPr lang="en-US"/>
          </a:p>
        </p:txBody>
      </p:sp>
      <p:sp>
        <p:nvSpPr>
          <p:cNvPr id="1704962" name="Rectangle 2"/>
          <p:cNvSpPr>
            <a:spLocks noRot="1" noChangeArrowheads="1" noTextEdit="1"/>
          </p:cNvSpPr>
          <p:nvPr>
            <p:ph type="sldImg"/>
          </p:nvPr>
        </p:nvSpPr>
        <p:spPr>
          <a:xfrm>
            <a:off x="1180207" y="686405"/>
            <a:ext cx="4500563" cy="3429000"/>
          </a:xfrm>
          <a:ln/>
          <a:extLst>
            <a:ext uri="{FAA26D3D-D897-4be2-8F04-BA451C77F1D7}">
              <ma14:placeholderFlag xmlns:ma14="http://schemas.microsoft.com/office/mac/drawingml/2011/main" val="1"/>
            </a:ext>
          </a:extLst>
        </p:spPr>
      </p:sp>
      <p:sp>
        <p:nvSpPr>
          <p:cNvPr id="1704963" name="Rectangle 3"/>
          <p:cNvSpPr>
            <a:spLocks noGrp="1" noChangeArrowheads="1"/>
          </p:cNvSpPr>
          <p:nvPr>
            <p:ph type="body" idx="1"/>
          </p:nvPr>
        </p:nvSpPr>
        <p:spPr/>
        <p:txBody>
          <a:bodyPr/>
          <a:lstStyle/>
          <a:p>
            <a:endParaRPr lang="en-US"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6B603-6179-F744-9D58-8484FF540C15}" type="slidenum">
              <a:rPr lang="en-US"/>
              <a:pPr/>
              <a:t>32</a:t>
            </a:fld>
            <a:endParaRPr lang="en-US"/>
          </a:p>
        </p:txBody>
      </p:sp>
      <p:sp>
        <p:nvSpPr>
          <p:cNvPr id="1776642"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776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D34FB-F9BF-6044-A4BD-74D83C64B3F9}" type="slidenum">
              <a:rPr lang="en-US"/>
              <a:pPr/>
              <a:t>33</a:t>
            </a:fld>
            <a:endParaRPr lang="en-US"/>
          </a:p>
        </p:txBody>
      </p:sp>
      <p:sp>
        <p:nvSpPr>
          <p:cNvPr id="1800194"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800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ABD328-9411-5C45-9AA8-E62E3800CA14}" type="slidenum">
              <a:rPr lang="en-US"/>
              <a:pPr/>
              <a:t>34</a:t>
            </a:fld>
            <a:endParaRPr lang="en-US"/>
          </a:p>
        </p:txBody>
      </p:sp>
      <p:sp>
        <p:nvSpPr>
          <p:cNvPr id="1773570"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773571" name="Rectangle 3"/>
          <p:cNvSpPr>
            <a:spLocks noGrp="1" noChangeArrowheads="1"/>
          </p:cNvSpPr>
          <p:nvPr>
            <p:ph type="body" idx="1"/>
          </p:nvPr>
        </p:nvSpPr>
        <p:spPr>
          <a:xfrm>
            <a:off x="913805" y="4343704"/>
            <a:ext cx="5030391" cy="4113892"/>
          </a:xfrm>
        </p:spPr>
        <p:txBody>
          <a:bodyPr/>
          <a:lstStyle/>
          <a:p>
            <a:r>
              <a:rPr lang="en-US"/>
              <a:t>Just as an example, here</a:t>
            </a:r>
            <a:r>
              <a:rPr lang="ja-JP" altLang="en-US">
                <a:latin typeface="Arial"/>
              </a:rPr>
              <a:t>’</a:t>
            </a:r>
            <a:r>
              <a:rPr lang="en-US"/>
              <a:t>s a very simple code based on binary numbers.  If you look at a single position in space (i.e., a single pixel), you see a certain on/off pattern over these four frames.  This conveys a code that tells you which stripe you are looking at, which gives you a plane in space with which you can then triangulate to find depths.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2B6F7-19E2-1E4A-9ECA-20770D0B3D5C}" type="slidenum">
              <a:rPr lang="en-US"/>
              <a:pPr/>
              <a:t>35</a:t>
            </a:fld>
            <a:endParaRPr lang="en-US"/>
          </a:p>
        </p:txBody>
      </p:sp>
      <p:sp>
        <p:nvSpPr>
          <p:cNvPr id="1802242"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802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F4FEB-FD41-F04C-A14B-7477D0988580}" type="slidenum">
              <a:rPr lang="en-US"/>
              <a:pPr/>
              <a:t>36</a:t>
            </a:fld>
            <a:endParaRPr lang="en-US"/>
          </a:p>
        </p:txBody>
      </p:sp>
      <p:sp>
        <p:nvSpPr>
          <p:cNvPr id="1715202"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715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89EEA-56CC-E44B-ADA5-B073FB101584}" type="slidenum">
              <a:rPr lang="en-US"/>
              <a:pPr/>
              <a:t>8</a:t>
            </a:fld>
            <a:endParaRPr lang="en-US"/>
          </a:p>
        </p:txBody>
      </p:sp>
      <p:sp>
        <p:nvSpPr>
          <p:cNvPr id="60518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05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p:txBody>
          <a:bodyPr/>
          <a:lstStyle/>
          <a:p>
            <a:pPr>
              <a:defRPr/>
            </a:pPr>
            <a:fld id="{CD257075-AE7F-485D-AA6B-C3293D4558C9}" type="slidenum">
              <a:rPr lang="en-US" smtClean="0"/>
              <a:pPr>
                <a:defRPr/>
              </a:pPr>
              <a:t>9</a:t>
            </a:fld>
            <a:endParaRPr lang="en-US" smtClean="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p:cNvSpPr>
            <a:spLocks noGrp="1" noChangeArrowheads="1"/>
          </p:cNvSpPr>
          <p:nvPr>
            <p:ph type="sldNum" sz="quarter" idx="5"/>
          </p:nvPr>
        </p:nvSpPr>
        <p:spPr/>
        <p:txBody>
          <a:bodyPr/>
          <a:lstStyle/>
          <a:p>
            <a:pPr>
              <a:defRPr/>
            </a:pPr>
            <a:fld id="{8B856102-7C12-44E3-9B61-5EDD0A3DEB10}" type="slidenum">
              <a:rPr lang="en-US" smtClean="0"/>
              <a:pPr>
                <a:defRPr/>
              </a:pPr>
              <a:t>10</a:t>
            </a:fld>
            <a:endParaRPr lang="en-US" smtClean="0"/>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p:txBody>
          <a:bodyPr/>
          <a:lstStyle/>
          <a:p>
            <a:pPr>
              <a:defRPr/>
            </a:pPr>
            <a:fld id="{5395A5A5-AC04-41D2-827A-EAADDB20938B}" type="slidenum">
              <a:rPr lang="en-US" smtClean="0"/>
              <a:pPr>
                <a:defRPr/>
              </a:pPr>
              <a:t>11</a:t>
            </a:fld>
            <a:endParaRPr lang="en-US" smtClean="0"/>
          </a:p>
        </p:txBody>
      </p:sp>
      <p:sp>
        <p:nvSpPr>
          <p:cNvPr id="87043"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70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p:txBody>
          <a:bodyPr/>
          <a:lstStyle/>
          <a:p>
            <a:pPr>
              <a:defRPr/>
            </a:pPr>
            <a:fld id="{6B86E719-FAB0-4528-BEF2-099CB32EC1F6}" type="slidenum">
              <a:rPr lang="en-US" smtClean="0"/>
              <a:pPr>
                <a:defRPr/>
              </a:pPr>
              <a:t>12</a:t>
            </a:fld>
            <a:endParaRPr lang="en-US" smtClean="0"/>
          </a:p>
        </p:txBody>
      </p:sp>
      <p:sp>
        <p:nvSpPr>
          <p:cNvPr id="88067"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806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p:txBody>
          <a:bodyPr/>
          <a:lstStyle/>
          <a:p>
            <a:pPr>
              <a:defRPr/>
            </a:pPr>
            <a:fld id="{ED168AE7-BE0C-47DE-BCE5-3769041515A0}" type="slidenum">
              <a:rPr lang="en-US" smtClean="0"/>
              <a:pPr>
                <a:defRPr/>
              </a:pPr>
              <a:t>13</a:t>
            </a:fld>
            <a:endParaRPr lang="en-US" smtClean="0"/>
          </a:p>
        </p:txBody>
      </p:sp>
      <p:sp>
        <p:nvSpPr>
          <p:cNvPr id="89091"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909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p:txBody>
          <a:bodyPr/>
          <a:lstStyle/>
          <a:p>
            <a:pPr>
              <a:defRPr/>
            </a:pPr>
            <a:fld id="{A1868715-75F9-4227-8E7E-91CF5E6A8677}" type="slidenum">
              <a:rPr lang="en-US" smtClean="0"/>
              <a:pPr>
                <a:defRPr/>
              </a:pPr>
              <a:t>14</a:t>
            </a:fld>
            <a:endParaRPr lang="en-US" smtClean="0"/>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smaller window:  more detail, more noise</a:t>
            </a:r>
          </a:p>
          <a:p>
            <a:r>
              <a:rPr lang="en-US" smtClean="0"/>
              <a:t>bigger window:  less noise, more detail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137BFC4-E86D-4A13-83A6-51B6F828F232}"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DC09D64-D82D-4133-8121-C3CD6CE329C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4885716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60F76EE-BE7D-4C86-9A5D-73D265CFDE18}"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35303D6-51E3-4B9F-923F-68E35A122F6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28920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2892ECF-023B-4C7D-A50E-897D938F7A9C}"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DA26DBB-A90A-41FC-9182-F2E44C9CB9C5}"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933354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80B4DD2-6187-4EDC-B201-8DB1FFA9FF67}"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21BC9CF2-0C21-47CB-B71C-9F6A2C49492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4383289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59165C9-5363-4CD6-A4A9-66B89BCC94BB}"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A2859CC1-4E22-4869-8ED3-339AEEDC507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8491643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FCAF427-BD49-4177-B7E6-981EB925B682}"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F5BDB054-AEF1-411E-B2CA-1AE40C8955C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5612462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88A01F6-8F92-45AD-8FF2-F67DB0E4F224}"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2F630B83-042A-4BF5-9BA9-B078421092F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5640299"/>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86EA72-5F79-4EDF-BFCD-09CC7438600B}"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9EF5C58B-DB76-4988-8B4D-607E9257FAF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306929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1504A10-87E0-4768-BC3D-FC8921A7AB66}"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4DCFB55-7B0B-49B9-8D52-C30C8A3753A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92060757"/>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BA2B618-222F-4E35-AC25-2C9EED635C92}"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67D2AD0-D07C-4773-ACA0-D64C2366A64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5254965"/>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08B1ADF-AD9D-4A44-B151-C3EFB72C702E}"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4CB8C57-286F-4999-BEDD-16E1ABE7298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157173"/>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EC57324E-A196-804C-B7CA-E574A590DF58}" type="slidenum">
              <a:rPr lang="en-US"/>
              <a:pPr/>
              <a:t>‹#›</a:t>
            </a:fld>
            <a:endParaRPr lang="en-US"/>
          </a:p>
        </p:txBody>
      </p:sp>
    </p:spTree>
    <p:extLst>
      <p:ext uri="{BB962C8B-B14F-4D97-AF65-F5344CB8AC3E}">
        <p14:creationId xmlns:p14="http://schemas.microsoft.com/office/powerpoint/2010/main" val="249362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528541-89C2-420B-B90D-61790FB3F050}" type="datetimeFigureOut">
              <a:rPr lang="en-US" smtClean="0"/>
              <a:pPr/>
              <a:t>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528541-89C2-420B-B90D-61790FB3F050}" type="datetimeFigureOut">
              <a:rPr lang="en-US" smtClean="0"/>
              <a:pPr/>
              <a:t>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528541-89C2-420B-B90D-61790FB3F050}" type="datetimeFigureOut">
              <a:rPr lang="en-US" smtClean="0"/>
              <a:pPr/>
              <a:t>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528541-89C2-420B-B90D-61790FB3F050}" type="datetimeFigureOut">
              <a:rPr lang="en-US" smtClean="0"/>
              <a:pPr/>
              <a:t>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528541-89C2-420B-B90D-61790FB3F050}" type="datetimeFigureOut">
              <a:rPr lang="en-US" smtClean="0"/>
              <a:pPr/>
              <a:t>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528541-89C2-420B-B90D-61790FB3F050}" type="datetimeFigureOut">
              <a:rPr lang="en-US" smtClean="0"/>
              <a:pPr/>
              <a:t>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528541-89C2-420B-B90D-61790FB3F050}" type="datetimeFigureOut">
              <a:rPr lang="en-US" smtClean="0"/>
              <a:pPr/>
              <a:t>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defRPr>
            </a:lvl1pPr>
          </a:lstStyle>
          <a:p>
            <a:fld id="{7F528541-89C2-420B-B90D-61790FB3F050}" type="datetimeFigureOut">
              <a:rPr lang="en-US" smtClean="0"/>
              <a:pPr/>
              <a:t>2/20/12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defRPr>
            </a:lvl1pPr>
          </a:lstStyle>
          <a:p>
            <a:fld id="{255C5161-83EE-4237-BAA1-4BE632B2D33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Verdana"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58"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9459"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78D0626-9BA8-4D0B-BC21-A2B26A5733AD}" type="datetimeFigureOut">
              <a:rPr lang="en-US">
                <a:solidFill>
                  <a:prstClr val="black">
                    <a:tint val="75000"/>
                  </a:prstClr>
                </a:solidFill>
                <a:latin typeface="Calibri"/>
              </a:rPr>
              <a:pPr>
                <a:defRPr/>
              </a:pPr>
              <a:t>2/20/12</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767AEE91-7B51-4C74-A56A-2DC8D093032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97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wmf"/><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wm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wmf"/><Relationship Id="rId6" Type="http://schemas.openxmlformats.org/officeDocument/2006/relationships/image" Target="../media/image39.wmf"/><Relationship Id="rId7" Type="http://schemas.openxmlformats.org/officeDocument/2006/relationships/image" Target="../media/image40.wm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3.wmf"/><Relationship Id="rId1" Type="http://schemas.openxmlformats.org/officeDocument/2006/relationships/tags" Target="../tags/tag25.xml"/><Relationship Id="rId2"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3.wmf"/><Relationship Id="rId1" Type="http://schemas.openxmlformats.org/officeDocument/2006/relationships/tags" Target="../tags/tag26.xml"/><Relationship Id="rId2"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4.wmf"/><Relationship Id="rId4" Type="http://schemas.openxmlformats.org/officeDocument/2006/relationships/image" Target="../media/image55.jpeg"/><Relationship Id="rId5" Type="http://schemas.openxmlformats.org/officeDocument/2006/relationships/hyperlink" Target="http://graphics.stanford.edu/projects/mich/"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image" Target="../media/image56.wmf"/><Relationship Id="rId6" Type="http://schemas.openxmlformats.org/officeDocument/2006/relationships/oleObject" Target="../embeddings/oleObject2.bin"/><Relationship Id="rId7" Type="http://schemas.openxmlformats.org/officeDocument/2006/relationships/image" Target="../media/image57.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gif"/><Relationship Id="rId5" Type="http://schemas.openxmlformats.org/officeDocument/2006/relationships/image" Target="file://localhost/D/%5Cusuaris%5CJordip%5Carticles%5CICRA%5CICRA%202003%5CPresentacio%5CAnimacio_Posdamer.gif" TargetMode="External"/><Relationship Id="rId6"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gif"/><Relationship Id="rId7" Type="http://schemas.openxmlformats.org/officeDocument/2006/relationships/image" Target="../media/image65.gif"/><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slideLayout" Target="../slideLayouts/slideLayout2.xml"/><Relationship Id="rId10" Type="http://schemas.openxmlformats.org/officeDocument/2006/relationships/image" Target="../media/image3.png"/></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9.png"/><Relationship Id="rId15" Type="http://schemas.openxmlformats.org/officeDocument/2006/relationships/image" Target="../media/image16.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slideLayout" Target="../slideLayouts/slideLayout2.xml"/><Relationship Id="rId9" Type="http://schemas.openxmlformats.org/officeDocument/2006/relationships/image" Target="../media/image11.png"/><Relationship Id="rId10"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http://research.microsoft.com/~zhang/Papers/TR99-21.pd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7.png"/><Relationship Id="rId1" Type="http://schemas.openxmlformats.org/officeDocument/2006/relationships/tags" Target="../tags/tag16.xml"/><Relationship Id="rId2"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 Id="rId9" Type="http://schemas.openxmlformats.org/officeDocument/2006/relationships/slideLayout" Target="../slideLayouts/slideLayout13.xml"/><Relationship Id="rId10"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Verdana" charset="0"/>
              </a:rPr>
              <a:t>Gratuitous Picture</a:t>
            </a:r>
          </a:p>
        </p:txBody>
      </p:sp>
      <p:sp>
        <p:nvSpPr>
          <p:cNvPr id="19459" name="Rectangle 3"/>
          <p:cNvSpPr>
            <a:spLocks noGrp="1" noChangeArrowheads="1"/>
          </p:cNvSpPr>
          <p:nvPr>
            <p:ph type="body" idx="1"/>
          </p:nvPr>
        </p:nvSpPr>
        <p:spPr/>
        <p:txBody>
          <a:bodyPr/>
          <a:lstStyle/>
          <a:p>
            <a:pPr eaLnBrk="1" hangingPunct="1"/>
            <a:endParaRPr lang="en-US">
              <a:latin typeface="Verdana" charset="0"/>
            </a:endParaRPr>
          </a:p>
        </p:txBody>
      </p:sp>
      <p:sp>
        <p:nvSpPr>
          <p:cNvPr id="19460" name="Rectangle 4"/>
          <p:cNvSpPr>
            <a:spLocks noChangeArrowheads="1"/>
          </p:cNvSpPr>
          <p:nvPr/>
        </p:nvSpPr>
        <p:spPr bwMode="auto">
          <a:xfrm>
            <a:off x="573088" y="6400800"/>
            <a:ext cx="857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sz="2400">
                <a:latin typeface="Comic Sans MS" charset="0"/>
              </a:rPr>
              <a:t>US Naval Artillery Rangefinder from World War I (1918)!! </a:t>
            </a:r>
          </a:p>
        </p:txBody>
      </p:sp>
      <p:pic>
        <p:nvPicPr>
          <p:cNvPr id="19461" name="Picture 5" descr="Optics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638"/>
            <a:ext cx="5410200"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602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Basic stereo matching algorithm</a:t>
            </a:r>
          </a:p>
        </p:txBody>
      </p:sp>
      <p:pic>
        <p:nvPicPr>
          <p:cNvPr id="46083" name="Picture 3" descr="lincoln_full"/>
          <p:cNvPicPr>
            <a:picLocks noChangeAspect="1" noChangeArrowheads="1"/>
          </p:cNvPicPr>
          <p:nvPr/>
        </p:nvPicPr>
        <p:blipFill>
          <a:blip r:embed="rId3" cstate="print"/>
          <a:srcRect/>
          <a:stretch>
            <a:fillRect/>
          </a:stretch>
        </p:blipFill>
        <p:spPr bwMode="auto">
          <a:xfrm>
            <a:off x="2057400" y="1066800"/>
            <a:ext cx="5029200" cy="2898775"/>
          </a:xfrm>
          <a:prstGeom prst="rect">
            <a:avLst/>
          </a:prstGeom>
          <a:noFill/>
          <a:ln w="9525">
            <a:noFill/>
            <a:miter lim="800000"/>
            <a:headEnd/>
            <a:tailEnd/>
          </a:ln>
        </p:spPr>
      </p:pic>
      <p:sp>
        <p:nvSpPr>
          <p:cNvPr id="731140" name="Line 4"/>
          <p:cNvSpPr>
            <a:spLocks noChangeShapeType="1"/>
          </p:cNvSpPr>
          <p:nvPr/>
        </p:nvSpPr>
        <p:spPr bwMode="auto">
          <a:xfrm>
            <a:off x="4572000" y="3124200"/>
            <a:ext cx="2514600" cy="0"/>
          </a:xfrm>
          <a:prstGeom prst="line">
            <a:avLst/>
          </a:prstGeom>
          <a:noFill/>
          <a:ln w="28575">
            <a:solidFill>
              <a:srgbClr val="00FFFF"/>
            </a:solidFill>
            <a:round/>
            <a:headEnd/>
            <a:tailEnd/>
          </a:ln>
        </p:spPr>
        <p:txBody>
          <a:bodyPr/>
          <a:lstStyle/>
          <a:p>
            <a:endParaRPr lang="en-US"/>
          </a:p>
        </p:txBody>
      </p:sp>
      <p:grpSp>
        <p:nvGrpSpPr>
          <p:cNvPr id="2" name="Group 5"/>
          <p:cNvGrpSpPr>
            <a:grpSpLocks/>
          </p:cNvGrpSpPr>
          <p:nvPr/>
        </p:nvGrpSpPr>
        <p:grpSpPr bwMode="auto">
          <a:xfrm>
            <a:off x="3352800" y="2971800"/>
            <a:ext cx="304800" cy="304800"/>
            <a:chOff x="2112" y="1872"/>
            <a:chExt cx="192" cy="192"/>
          </a:xfrm>
        </p:grpSpPr>
        <p:sp>
          <p:nvSpPr>
            <p:cNvPr id="46096" name="Oval 6"/>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7" name="Rectangle 7"/>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3" name="Group 8"/>
          <p:cNvGrpSpPr>
            <a:grpSpLocks/>
          </p:cNvGrpSpPr>
          <p:nvPr/>
        </p:nvGrpSpPr>
        <p:grpSpPr bwMode="auto">
          <a:xfrm>
            <a:off x="5257800" y="2971800"/>
            <a:ext cx="304800" cy="304800"/>
            <a:chOff x="3600" y="1872"/>
            <a:chExt cx="192" cy="192"/>
          </a:xfrm>
        </p:grpSpPr>
        <p:sp>
          <p:nvSpPr>
            <p:cNvPr id="46094" name="Oval 9"/>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5" name="Rectangle 10"/>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731147" name="Rectangle 11"/>
          <p:cNvSpPr>
            <a:spLocks noGrp="1" noChangeArrowheads="1"/>
          </p:cNvSpPr>
          <p:nvPr>
            <p:ph type="body" idx="1"/>
          </p:nvPr>
        </p:nvSpPr>
        <p:spPr>
          <a:xfrm>
            <a:off x="304800" y="4114800"/>
            <a:ext cx="8686800" cy="2438400"/>
          </a:xfrm>
        </p:spPr>
        <p:txBody>
          <a:bodyPr>
            <a:normAutofit fontScale="85000" lnSpcReduction="20000"/>
          </a:bodyPr>
          <a:lstStyle/>
          <a:p>
            <a:pPr>
              <a:buFontTx/>
              <a:buChar char="•"/>
              <a:defRPr/>
            </a:pPr>
            <a:r>
              <a:rPr lang="en-US" dirty="0" smtClean="0"/>
              <a:t>If necessary, rectify the two stereo images to transform </a:t>
            </a:r>
            <a:r>
              <a:rPr lang="en-US" dirty="0" err="1" smtClean="0"/>
              <a:t>epipolar</a:t>
            </a:r>
            <a:r>
              <a:rPr lang="en-US" dirty="0" smtClean="0"/>
              <a:t> lines into </a:t>
            </a:r>
            <a:r>
              <a:rPr lang="en-US" dirty="0" err="1" smtClean="0"/>
              <a:t>scanlines</a:t>
            </a:r>
            <a:endParaRPr lang="en-US" dirty="0" smtClean="0"/>
          </a:p>
          <a:p>
            <a:pPr>
              <a:buFontTx/>
              <a:buChar char="•"/>
              <a:defRPr/>
            </a:pPr>
            <a:r>
              <a:rPr lang="en-US" dirty="0" smtClean="0"/>
              <a:t>For each pixel x in the first image</a:t>
            </a:r>
          </a:p>
          <a:p>
            <a:pPr lvl="1">
              <a:defRPr/>
            </a:pPr>
            <a:r>
              <a:rPr lang="en-US" dirty="0" smtClean="0"/>
              <a:t>Find corresponding </a:t>
            </a:r>
            <a:r>
              <a:rPr lang="en-US" dirty="0" err="1" smtClean="0"/>
              <a:t>epipolar</a:t>
            </a:r>
            <a:r>
              <a:rPr lang="en-US" dirty="0" smtClean="0"/>
              <a:t> </a:t>
            </a:r>
            <a:r>
              <a:rPr lang="en-US" dirty="0" err="1" smtClean="0"/>
              <a:t>scanline</a:t>
            </a:r>
            <a:r>
              <a:rPr lang="en-US" dirty="0" smtClean="0"/>
              <a:t> in the right image</a:t>
            </a:r>
          </a:p>
          <a:p>
            <a:pPr lvl="1">
              <a:defRPr/>
            </a:pPr>
            <a:r>
              <a:rPr lang="en-US" dirty="0" smtClean="0"/>
              <a:t>Examine all pixels on the </a:t>
            </a:r>
            <a:r>
              <a:rPr lang="en-US" dirty="0" err="1" smtClean="0"/>
              <a:t>scanline</a:t>
            </a:r>
            <a:r>
              <a:rPr lang="en-US" dirty="0" smtClean="0"/>
              <a:t> and pick the best match x’</a:t>
            </a:r>
          </a:p>
          <a:p>
            <a:pPr lvl="1">
              <a:defRPr/>
            </a:pPr>
            <a:r>
              <a:rPr lang="en-US" dirty="0" smtClean="0"/>
              <a:t>Compute disparity x-x’ and set depth(x) = </a:t>
            </a:r>
            <a:r>
              <a:rPr lang="en-US" dirty="0" err="1" smtClean="0"/>
              <a:t>fB</a:t>
            </a:r>
            <a:r>
              <a:rPr lang="en-US" dirty="0" smtClean="0"/>
              <a:t>/(x-x’)</a:t>
            </a:r>
          </a:p>
        </p:txBody>
      </p:sp>
      <p:grpSp>
        <p:nvGrpSpPr>
          <p:cNvPr id="4" name="Group 12"/>
          <p:cNvGrpSpPr>
            <a:grpSpLocks/>
          </p:cNvGrpSpPr>
          <p:nvPr/>
        </p:nvGrpSpPr>
        <p:grpSpPr bwMode="auto">
          <a:xfrm>
            <a:off x="4800600" y="2971800"/>
            <a:ext cx="304800" cy="304800"/>
            <a:chOff x="3600" y="1872"/>
            <a:chExt cx="192" cy="192"/>
          </a:xfrm>
        </p:grpSpPr>
        <p:sp>
          <p:nvSpPr>
            <p:cNvPr id="46092" name="Oval 13"/>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3" name="Rectangle 14"/>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5" name="Group 15"/>
          <p:cNvGrpSpPr>
            <a:grpSpLocks/>
          </p:cNvGrpSpPr>
          <p:nvPr/>
        </p:nvGrpSpPr>
        <p:grpSpPr bwMode="auto">
          <a:xfrm>
            <a:off x="5715000" y="2971800"/>
            <a:ext cx="304800" cy="304800"/>
            <a:chOff x="3600" y="1872"/>
            <a:chExt cx="192" cy="192"/>
          </a:xfrm>
        </p:grpSpPr>
        <p:sp>
          <p:nvSpPr>
            <p:cNvPr id="46090" name="Oval 16"/>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1" name="Rectangle 17"/>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604887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114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31147">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311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114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1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0" grpId="0" animBg="1"/>
      <p:bldP spid="731147"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5"/>
          <p:cNvSpPr>
            <a:spLocks/>
          </p:cNvSpPr>
          <p:nvPr/>
        </p:nvSpPr>
        <p:spPr bwMode="auto">
          <a:xfrm>
            <a:off x="5705475" y="3859213"/>
            <a:ext cx="1884363" cy="314325"/>
          </a:xfrm>
          <a:custGeom>
            <a:avLst/>
            <a:gdLst>
              <a:gd name="T0" fmla="*/ 0 w 1468"/>
              <a:gd name="T1" fmla="*/ 2147483647 h 252"/>
              <a:gd name="T2" fmla="*/ 2147483647 w 1468"/>
              <a:gd name="T3" fmla="*/ 2147483647 h 252"/>
              <a:gd name="T4" fmla="*/ 2147483647 w 1468"/>
              <a:gd name="T5" fmla="*/ 2147483647 h 252"/>
              <a:gd name="T6" fmla="*/ 2147483647 w 1468"/>
              <a:gd name="T7" fmla="*/ 2147483647 h 252"/>
              <a:gd name="T8" fmla="*/ 2147483647 w 1468"/>
              <a:gd name="T9" fmla="*/ 2147483647 h 252"/>
              <a:gd name="T10" fmla="*/ 2147483647 w 1468"/>
              <a:gd name="T11" fmla="*/ 0 h 252"/>
              <a:gd name="T12" fmla="*/ 2147483647 w 1468"/>
              <a:gd name="T13" fmla="*/ 2147483647 h 252"/>
              <a:gd name="T14" fmla="*/ 2147483647 w 1468"/>
              <a:gd name="T15" fmla="*/ 2147483647 h 252"/>
              <a:gd name="T16" fmla="*/ 2147483647 w 1468"/>
              <a:gd name="T17" fmla="*/ 2147483647 h 252"/>
              <a:gd name="T18" fmla="*/ 2147483647 w 1468"/>
              <a:gd name="T19" fmla="*/ 2147483647 h 252"/>
              <a:gd name="T20" fmla="*/ 2147483647 w 1468"/>
              <a:gd name="T21" fmla="*/ 2147483647 h 252"/>
              <a:gd name="T22" fmla="*/ 2147483647 w 1468"/>
              <a:gd name="T23" fmla="*/ 2147483647 h 252"/>
              <a:gd name="T24" fmla="*/ 2147483647 w 1468"/>
              <a:gd name="T25" fmla="*/ 2147483647 h 252"/>
              <a:gd name="T26" fmla="*/ 2147483647 w 1468"/>
              <a:gd name="T27" fmla="*/ 2147483647 h 252"/>
              <a:gd name="T28" fmla="*/ 2147483647 w 1468"/>
              <a:gd name="T29" fmla="*/ 2147483647 h 252"/>
              <a:gd name="T30" fmla="*/ 2147483647 w 1468"/>
              <a:gd name="T31" fmla="*/ 2147483647 h 252"/>
              <a:gd name="T32" fmla="*/ 2147483647 w 1468"/>
              <a:gd name="T33" fmla="*/ 2147483647 h 252"/>
              <a:gd name="T34" fmla="*/ 2147483647 w 1468"/>
              <a:gd name="T35" fmla="*/ 2147483647 h 252"/>
              <a:gd name="T36" fmla="*/ 2147483647 w 1468"/>
              <a:gd name="T37" fmla="*/ 2147483647 h 252"/>
              <a:gd name="T38" fmla="*/ 2147483647 w 1468"/>
              <a:gd name="T39" fmla="*/ 2147483647 h 252"/>
              <a:gd name="T40" fmla="*/ 2147483647 w 1468"/>
              <a:gd name="T41" fmla="*/ 2147483647 h 252"/>
              <a:gd name="T42" fmla="*/ 2147483647 w 1468"/>
              <a:gd name="T43" fmla="*/ 2147483647 h 252"/>
              <a:gd name="T44" fmla="*/ 2147483647 w 1468"/>
              <a:gd name="T45" fmla="*/ 2147483647 h 252"/>
              <a:gd name="T46" fmla="*/ 2147483647 w 1468"/>
              <a:gd name="T47" fmla="*/ 2147483647 h 252"/>
              <a:gd name="T48" fmla="*/ 2147483647 w 1468"/>
              <a:gd name="T49" fmla="*/ 2147483647 h 252"/>
              <a:gd name="T50" fmla="*/ 2147483647 w 1468"/>
              <a:gd name="T51" fmla="*/ 2147483647 h 252"/>
              <a:gd name="T52" fmla="*/ 2147483647 w 1468"/>
              <a:gd name="T53" fmla="*/ 2147483647 h 252"/>
              <a:gd name="T54" fmla="*/ 2147483647 w 1468"/>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68"/>
              <a:gd name="T85" fmla="*/ 0 h 252"/>
              <a:gd name="T86" fmla="*/ 1468 w 1468"/>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68" h="252">
                <a:moveTo>
                  <a:pt x="0" y="5"/>
                </a:moveTo>
                <a:cubicBezTo>
                  <a:pt x="22" y="20"/>
                  <a:pt x="30" y="32"/>
                  <a:pt x="56" y="41"/>
                </a:cubicBezTo>
                <a:cubicBezTo>
                  <a:pt x="61" y="39"/>
                  <a:pt x="67" y="39"/>
                  <a:pt x="71" y="36"/>
                </a:cubicBezTo>
                <a:cubicBezTo>
                  <a:pt x="75" y="33"/>
                  <a:pt x="77" y="27"/>
                  <a:pt x="81" y="25"/>
                </a:cubicBezTo>
                <a:cubicBezTo>
                  <a:pt x="95" y="18"/>
                  <a:pt x="112" y="15"/>
                  <a:pt x="127" y="10"/>
                </a:cubicBezTo>
                <a:cubicBezTo>
                  <a:pt x="137" y="7"/>
                  <a:pt x="157" y="0"/>
                  <a:pt x="157" y="0"/>
                </a:cubicBezTo>
                <a:cubicBezTo>
                  <a:pt x="196" y="13"/>
                  <a:pt x="233" y="31"/>
                  <a:pt x="273" y="41"/>
                </a:cubicBezTo>
                <a:cubicBezTo>
                  <a:pt x="283" y="40"/>
                  <a:pt x="353" y="26"/>
                  <a:pt x="369" y="30"/>
                </a:cubicBezTo>
                <a:cubicBezTo>
                  <a:pt x="390" y="54"/>
                  <a:pt x="366" y="30"/>
                  <a:pt x="395" y="46"/>
                </a:cubicBezTo>
                <a:cubicBezTo>
                  <a:pt x="406" y="52"/>
                  <a:pt x="450" y="137"/>
                  <a:pt x="455" y="121"/>
                </a:cubicBezTo>
                <a:cubicBezTo>
                  <a:pt x="486" y="168"/>
                  <a:pt x="519" y="233"/>
                  <a:pt x="576" y="252"/>
                </a:cubicBezTo>
                <a:cubicBezTo>
                  <a:pt x="603" y="245"/>
                  <a:pt x="593" y="186"/>
                  <a:pt x="615" y="171"/>
                </a:cubicBezTo>
                <a:cubicBezTo>
                  <a:pt x="618" y="161"/>
                  <a:pt x="624" y="139"/>
                  <a:pt x="627" y="129"/>
                </a:cubicBezTo>
                <a:cubicBezTo>
                  <a:pt x="629" y="124"/>
                  <a:pt x="646" y="102"/>
                  <a:pt x="651" y="99"/>
                </a:cubicBezTo>
                <a:cubicBezTo>
                  <a:pt x="661" y="92"/>
                  <a:pt x="681" y="78"/>
                  <a:pt x="681" y="78"/>
                </a:cubicBezTo>
                <a:cubicBezTo>
                  <a:pt x="694" y="59"/>
                  <a:pt x="724" y="71"/>
                  <a:pt x="747" y="78"/>
                </a:cubicBezTo>
                <a:cubicBezTo>
                  <a:pt x="768" y="86"/>
                  <a:pt x="791" y="116"/>
                  <a:pt x="809" y="126"/>
                </a:cubicBezTo>
                <a:cubicBezTo>
                  <a:pt x="824" y="127"/>
                  <a:pt x="854" y="137"/>
                  <a:pt x="854" y="137"/>
                </a:cubicBezTo>
                <a:cubicBezTo>
                  <a:pt x="919" y="131"/>
                  <a:pt x="895" y="133"/>
                  <a:pt x="935" y="106"/>
                </a:cubicBezTo>
                <a:cubicBezTo>
                  <a:pt x="954" y="94"/>
                  <a:pt x="979" y="98"/>
                  <a:pt x="1001" y="96"/>
                </a:cubicBezTo>
                <a:cubicBezTo>
                  <a:pt x="1020" y="83"/>
                  <a:pt x="1042" y="78"/>
                  <a:pt x="1062" y="66"/>
                </a:cubicBezTo>
                <a:cubicBezTo>
                  <a:pt x="1096" y="71"/>
                  <a:pt x="1169" y="82"/>
                  <a:pt x="1198" y="101"/>
                </a:cubicBezTo>
                <a:cubicBezTo>
                  <a:pt x="1221" y="117"/>
                  <a:pt x="1247" y="133"/>
                  <a:pt x="1274" y="142"/>
                </a:cubicBezTo>
                <a:cubicBezTo>
                  <a:pt x="1291" y="159"/>
                  <a:pt x="1312" y="170"/>
                  <a:pt x="1334" y="177"/>
                </a:cubicBezTo>
                <a:cubicBezTo>
                  <a:pt x="1370" y="173"/>
                  <a:pt x="1383" y="175"/>
                  <a:pt x="1410" y="157"/>
                </a:cubicBezTo>
                <a:cubicBezTo>
                  <a:pt x="1417" y="135"/>
                  <a:pt x="1429" y="117"/>
                  <a:pt x="1446" y="101"/>
                </a:cubicBezTo>
                <a:cubicBezTo>
                  <a:pt x="1448" y="96"/>
                  <a:pt x="1447" y="90"/>
                  <a:pt x="1451" y="86"/>
                </a:cubicBezTo>
                <a:cubicBezTo>
                  <a:pt x="1468" y="69"/>
                  <a:pt x="1466" y="90"/>
                  <a:pt x="1466" y="76"/>
                </a:cubicBezTo>
              </a:path>
            </a:pathLst>
          </a:custGeom>
          <a:noFill/>
          <a:ln w="9525">
            <a:solidFill>
              <a:schemeClr val="tx1"/>
            </a:solidFill>
            <a:round/>
            <a:headEnd/>
            <a:tailEnd/>
          </a:ln>
        </p:spPr>
        <p:txBody>
          <a:bodyPr/>
          <a:lstStyle/>
          <a:p>
            <a:endParaRPr lang="en-US"/>
          </a:p>
        </p:txBody>
      </p:sp>
      <p:grpSp>
        <p:nvGrpSpPr>
          <p:cNvPr id="47107" name="Group 6"/>
          <p:cNvGrpSpPr>
            <a:grpSpLocks/>
          </p:cNvGrpSpPr>
          <p:nvPr/>
        </p:nvGrpSpPr>
        <p:grpSpPr bwMode="auto">
          <a:xfrm>
            <a:off x="5708650" y="3721100"/>
            <a:ext cx="1909763" cy="477838"/>
            <a:chOff x="2064" y="2160"/>
            <a:chExt cx="1488" cy="384"/>
          </a:xfrm>
        </p:grpSpPr>
        <p:sp>
          <p:nvSpPr>
            <p:cNvPr id="47126" name="Line 7"/>
            <p:cNvSpPr>
              <a:spLocks noChangeShapeType="1"/>
            </p:cNvSpPr>
            <p:nvPr/>
          </p:nvSpPr>
          <p:spPr bwMode="auto">
            <a:xfrm flipV="1">
              <a:off x="2064" y="2160"/>
              <a:ext cx="0" cy="384"/>
            </a:xfrm>
            <a:prstGeom prst="line">
              <a:avLst/>
            </a:prstGeom>
            <a:noFill/>
            <a:ln w="9525">
              <a:solidFill>
                <a:schemeClr val="tx1"/>
              </a:solidFill>
              <a:round/>
              <a:headEnd/>
              <a:tailEnd type="triangle" w="med" len="med"/>
            </a:ln>
          </p:spPr>
          <p:txBody>
            <a:bodyPr/>
            <a:lstStyle/>
            <a:p>
              <a:endParaRPr lang="en-US"/>
            </a:p>
          </p:txBody>
        </p:sp>
        <p:sp>
          <p:nvSpPr>
            <p:cNvPr id="47127" name="Line 8"/>
            <p:cNvSpPr>
              <a:spLocks noChangeShapeType="1"/>
            </p:cNvSpPr>
            <p:nvPr/>
          </p:nvSpPr>
          <p:spPr bwMode="auto">
            <a:xfrm>
              <a:off x="2064" y="2544"/>
              <a:ext cx="1488" cy="0"/>
            </a:xfrm>
            <a:prstGeom prst="line">
              <a:avLst/>
            </a:prstGeom>
            <a:noFill/>
            <a:ln w="9525">
              <a:solidFill>
                <a:schemeClr val="tx1"/>
              </a:solidFill>
              <a:round/>
              <a:headEnd/>
              <a:tailEnd type="triangle" w="med" len="med"/>
            </a:ln>
          </p:spPr>
          <p:txBody>
            <a:bodyPr/>
            <a:lstStyle/>
            <a:p>
              <a:endParaRPr lang="en-US"/>
            </a:p>
          </p:txBody>
        </p:sp>
      </p:grpSp>
      <p:sp>
        <p:nvSpPr>
          <p:cNvPr id="47108" name="Text Box 9"/>
          <p:cNvSpPr txBox="1">
            <a:spLocks noChangeArrowheads="1"/>
          </p:cNvSpPr>
          <p:nvPr/>
        </p:nvSpPr>
        <p:spPr bwMode="auto">
          <a:xfrm>
            <a:off x="4343400" y="3581400"/>
            <a:ext cx="1344613"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Matching cost</a:t>
            </a:r>
          </a:p>
        </p:txBody>
      </p:sp>
      <p:sp>
        <p:nvSpPr>
          <p:cNvPr id="47109" name="Text Box 10"/>
          <p:cNvSpPr txBox="1">
            <a:spLocks noChangeArrowheads="1"/>
          </p:cNvSpPr>
          <p:nvPr/>
        </p:nvSpPr>
        <p:spPr bwMode="auto">
          <a:xfrm>
            <a:off x="7635875" y="3962400"/>
            <a:ext cx="89852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disparity</a:t>
            </a:r>
          </a:p>
        </p:txBody>
      </p:sp>
      <p:pic>
        <p:nvPicPr>
          <p:cNvPr id="47110" name="Picture 11"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7111" name="Picture 12"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7112" name="Line 13"/>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7113" name="Rectangle 14"/>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grpSp>
        <p:nvGrpSpPr>
          <p:cNvPr id="47114" name="Group 15"/>
          <p:cNvGrpSpPr>
            <a:grpSpLocks/>
          </p:cNvGrpSpPr>
          <p:nvPr/>
        </p:nvGrpSpPr>
        <p:grpSpPr bwMode="auto">
          <a:xfrm>
            <a:off x="6021388" y="2049463"/>
            <a:ext cx="862012" cy="119062"/>
            <a:chOff x="3111" y="3838"/>
            <a:chExt cx="672" cy="96"/>
          </a:xfrm>
        </p:grpSpPr>
        <p:sp>
          <p:nvSpPr>
            <p:cNvPr id="47121" name="Rectangle 16"/>
            <p:cNvSpPr>
              <a:spLocks noChangeArrowheads="1"/>
            </p:cNvSpPr>
            <p:nvPr/>
          </p:nvSpPr>
          <p:spPr bwMode="auto">
            <a:xfrm>
              <a:off x="3399" y="3838"/>
              <a:ext cx="96" cy="96"/>
            </a:xfrm>
            <a:prstGeom prst="rect">
              <a:avLst/>
            </a:prstGeom>
            <a:noFill/>
            <a:ln w="15875">
              <a:solidFill>
                <a:srgbClr val="FF0000"/>
              </a:solidFill>
              <a:miter lim="800000"/>
              <a:headEnd/>
              <a:tailEnd/>
            </a:ln>
          </p:spPr>
          <p:txBody>
            <a:bodyPr wrap="none" anchor="ctr"/>
            <a:lstStyle/>
            <a:p>
              <a:endParaRPr lang="en-US"/>
            </a:p>
          </p:txBody>
        </p:sp>
        <p:sp>
          <p:nvSpPr>
            <p:cNvPr id="47122" name="Rectangle 17"/>
            <p:cNvSpPr>
              <a:spLocks noChangeArrowheads="1"/>
            </p:cNvSpPr>
            <p:nvPr/>
          </p:nvSpPr>
          <p:spPr bwMode="auto">
            <a:xfrm>
              <a:off x="3111" y="3838"/>
              <a:ext cx="96" cy="96"/>
            </a:xfrm>
            <a:prstGeom prst="rect">
              <a:avLst/>
            </a:prstGeom>
            <a:noFill/>
            <a:ln w="15875">
              <a:solidFill>
                <a:srgbClr val="00FFFF"/>
              </a:solidFill>
              <a:miter lim="800000"/>
              <a:headEnd/>
              <a:tailEnd/>
            </a:ln>
          </p:spPr>
          <p:txBody>
            <a:bodyPr wrap="none" anchor="ctr"/>
            <a:lstStyle/>
            <a:p>
              <a:endParaRPr lang="en-US"/>
            </a:p>
          </p:txBody>
        </p:sp>
        <p:sp>
          <p:nvSpPr>
            <p:cNvPr id="47123" name="Rectangle 18"/>
            <p:cNvSpPr>
              <a:spLocks noChangeArrowheads="1"/>
            </p:cNvSpPr>
            <p:nvPr/>
          </p:nvSpPr>
          <p:spPr bwMode="auto">
            <a:xfrm>
              <a:off x="3255" y="3838"/>
              <a:ext cx="96" cy="96"/>
            </a:xfrm>
            <a:prstGeom prst="rect">
              <a:avLst/>
            </a:prstGeom>
            <a:noFill/>
            <a:ln w="15875">
              <a:solidFill>
                <a:srgbClr val="00FFFF"/>
              </a:solidFill>
              <a:miter lim="800000"/>
              <a:headEnd/>
              <a:tailEnd/>
            </a:ln>
          </p:spPr>
          <p:txBody>
            <a:bodyPr wrap="none" anchor="ctr"/>
            <a:lstStyle/>
            <a:p>
              <a:endParaRPr lang="en-US"/>
            </a:p>
          </p:txBody>
        </p:sp>
        <p:sp>
          <p:nvSpPr>
            <p:cNvPr id="47124" name="Rectangle 19"/>
            <p:cNvSpPr>
              <a:spLocks noChangeArrowheads="1"/>
            </p:cNvSpPr>
            <p:nvPr/>
          </p:nvSpPr>
          <p:spPr bwMode="auto">
            <a:xfrm>
              <a:off x="3543" y="3838"/>
              <a:ext cx="96" cy="96"/>
            </a:xfrm>
            <a:prstGeom prst="rect">
              <a:avLst/>
            </a:prstGeom>
            <a:noFill/>
            <a:ln w="15875">
              <a:solidFill>
                <a:srgbClr val="00FFFF"/>
              </a:solidFill>
              <a:miter lim="800000"/>
              <a:headEnd/>
              <a:tailEnd/>
            </a:ln>
          </p:spPr>
          <p:txBody>
            <a:bodyPr wrap="none" anchor="ctr"/>
            <a:lstStyle/>
            <a:p>
              <a:endParaRPr lang="en-US"/>
            </a:p>
          </p:txBody>
        </p:sp>
        <p:sp>
          <p:nvSpPr>
            <p:cNvPr id="47125" name="Rectangle 20"/>
            <p:cNvSpPr>
              <a:spLocks noChangeArrowheads="1"/>
            </p:cNvSpPr>
            <p:nvPr/>
          </p:nvSpPr>
          <p:spPr bwMode="auto">
            <a:xfrm>
              <a:off x="3687" y="3838"/>
              <a:ext cx="96" cy="96"/>
            </a:xfrm>
            <a:prstGeom prst="rect">
              <a:avLst/>
            </a:prstGeom>
            <a:noFill/>
            <a:ln w="15875">
              <a:solidFill>
                <a:srgbClr val="00FFFF"/>
              </a:solidFill>
              <a:miter lim="800000"/>
              <a:headEnd/>
              <a:tailEnd/>
            </a:ln>
          </p:spPr>
          <p:txBody>
            <a:bodyPr wrap="none" anchor="ctr"/>
            <a:lstStyle/>
            <a:p>
              <a:endParaRPr lang="en-US"/>
            </a:p>
          </p:txBody>
        </p:sp>
      </p:grpSp>
      <p:sp>
        <p:nvSpPr>
          <p:cNvPr id="47115" name="Text Box 21"/>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7116" name="Text Box 22"/>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7117" name="Freeform 23"/>
          <p:cNvSpPr>
            <a:spLocks/>
          </p:cNvSpPr>
          <p:nvPr/>
        </p:nvSpPr>
        <p:spPr bwMode="auto">
          <a:xfrm>
            <a:off x="6430963" y="1212850"/>
            <a:ext cx="23812" cy="3219450"/>
          </a:xfrm>
          <a:custGeom>
            <a:avLst/>
            <a:gdLst>
              <a:gd name="T0" fmla="*/ 2147483647 w 18"/>
              <a:gd name="T1" fmla="*/ 0 h 2587"/>
              <a:gd name="T2" fmla="*/ 0 w 18"/>
              <a:gd name="T3" fmla="*/ 2147483647 h 2587"/>
              <a:gd name="T4" fmla="*/ 0 60000 65536"/>
              <a:gd name="T5" fmla="*/ 0 60000 65536"/>
              <a:gd name="T6" fmla="*/ 0 w 18"/>
              <a:gd name="T7" fmla="*/ 0 h 2587"/>
              <a:gd name="T8" fmla="*/ 18 w 18"/>
              <a:gd name="T9" fmla="*/ 2587 h 2587"/>
            </a:gdLst>
            <a:ahLst/>
            <a:cxnLst>
              <a:cxn ang="T4">
                <a:pos x="T0" y="T1"/>
              </a:cxn>
              <a:cxn ang="T5">
                <a:pos x="T2" y="T3"/>
              </a:cxn>
            </a:cxnLst>
            <a:rect l="T6" t="T7" r="T8" b="T9"/>
            <a:pathLst>
              <a:path w="18" h="2587">
                <a:moveTo>
                  <a:pt x="18" y="0"/>
                </a:moveTo>
                <a:lnTo>
                  <a:pt x="0" y="2587"/>
                </a:lnTo>
              </a:path>
            </a:pathLst>
          </a:custGeom>
          <a:noFill/>
          <a:ln w="12700">
            <a:solidFill>
              <a:srgbClr val="FF0000"/>
            </a:solidFill>
            <a:round/>
            <a:headEnd/>
            <a:tailEnd/>
          </a:ln>
        </p:spPr>
        <p:txBody>
          <a:bodyPr/>
          <a:lstStyle/>
          <a:p>
            <a:endParaRPr lang="en-US"/>
          </a:p>
        </p:txBody>
      </p:sp>
      <p:sp>
        <p:nvSpPr>
          <p:cNvPr id="47118" name="Text Box 24"/>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7119" name="Rectangle 25"/>
          <p:cNvSpPr>
            <a:spLocks noGrp="1" noChangeArrowheads="1"/>
          </p:cNvSpPr>
          <p:nvPr>
            <p:ph type="title"/>
          </p:nvPr>
        </p:nvSpPr>
        <p:spPr>
          <a:xfrm>
            <a:off x="685800" y="76200"/>
            <a:ext cx="8382000" cy="838200"/>
          </a:xfrm>
        </p:spPr>
        <p:txBody>
          <a:bodyPr/>
          <a:lstStyle/>
          <a:p>
            <a:r>
              <a:rPr lang="en-US" sz="3000" smtClean="0"/>
              <a:t>Correspondence search</a:t>
            </a:r>
          </a:p>
        </p:txBody>
      </p:sp>
      <p:sp>
        <p:nvSpPr>
          <p:cNvPr id="25616" name="Rectangle 26"/>
          <p:cNvSpPr>
            <a:spLocks noGrp="1" noChangeArrowheads="1"/>
          </p:cNvSpPr>
          <p:nvPr>
            <p:ph type="body" idx="1"/>
          </p:nvPr>
        </p:nvSpPr>
        <p:spPr>
          <a:xfrm>
            <a:off x="685800" y="4572000"/>
            <a:ext cx="7772400" cy="1981200"/>
          </a:xfrm>
        </p:spPr>
        <p:txBody>
          <a:bodyPr>
            <a:normAutofit fontScale="92500" lnSpcReduction="10000"/>
          </a:bodyPr>
          <a:lstStyle/>
          <a:p>
            <a:pPr>
              <a:buFontTx/>
              <a:buChar char="•"/>
              <a:defRPr/>
            </a:pPr>
            <a:r>
              <a:rPr lang="en-US" smtClean="0"/>
              <a:t>Slide a window along the right scanline and compare contents of that window with the reference window in the left image</a:t>
            </a:r>
          </a:p>
          <a:p>
            <a:pPr>
              <a:buFontTx/>
              <a:buChar char="•"/>
              <a:defRPr/>
            </a:pPr>
            <a:r>
              <a:rPr lang="en-US" smtClean="0"/>
              <a:t>Matching cost: SSD or normalized correlation</a:t>
            </a:r>
          </a:p>
        </p:txBody>
      </p:sp>
    </p:spTree>
    <p:extLst>
      <p:ext uri="{BB962C8B-B14F-4D97-AF65-F5344CB8AC3E}">
        <p14:creationId xmlns:p14="http://schemas.microsoft.com/office/powerpoint/2010/main" val="27329071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8131" name="Picture 9"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8132" name="Line 10"/>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8133" name="Rectangle 11"/>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48134" name="Text Box 18"/>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8135" name="Text Box 19"/>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8136" name="Text Box 21"/>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8137" name="Rectangle 22"/>
          <p:cNvSpPr>
            <a:spLocks noGrp="1" noChangeArrowheads="1"/>
          </p:cNvSpPr>
          <p:nvPr>
            <p:ph type="title"/>
          </p:nvPr>
        </p:nvSpPr>
        <p:spPr>
          <a:xfrm>
            <a:off x="685800" y="76200"/>
            <a:ext cx="8382000" cy="838200"/>
          </a:xfrm>
        </p:spPr>
        <p:txBody>
          <a:bodyPr/>
          <a:lstStyle/>
          <a:p>
            <a:r>
              <a:rPr lang="en-US" sz="3000" smtClean="0"/>
              <a:t>Correspondence search</a:t>
            </a:r>
          </a:p>
        </p:txBody>
      </p:sp>
      <p:pic>
        <p:nvPicPr>
          <p:cNvPr id="48138" name="Picture 25"/>
          <p:cNvPicPr>
            <a:picLocks noChangeAspect="1" noChangeArrowheads="1"/>
          </p:cNvPicPr>
          <p:nvPr/>
        </p:nvPicPr>
        <p:blipFill>
          <a:blip r:embed="rId5" cstate="print"/>
          <a:srcRect/>
          <a:stretch>
            <a:fillRect/>
          </a:stretch>
        </p:blipFill>
        <p:spPr bwMode="auto">
          <a:xfrm>
            <a:off x="4916488" y="3733800"/>
            <a:ext cx="3200400" cy="2398713"/>
          </a:xfrm>
          <a:prstGeom prst="rect">
            <a:avLst/>
          </a:prstGeom>
          <a:noFill/>
          <a:ln w="9525">
            <a:noFill/>
            <a:miter lim="800000"/>
            <a:headEnd/>
            <a:tailEnd/>
          </a:ln>
        </p:spPr>
      </p:pic>
      <p:sp>
        <p:nvSpPr>
          <p:cNvPr id="48139" name="Text Box 26"/>
          <p:cNvSpPr txBox="1">
            <a:spLocks noChangeArrowheads="1"/>
          </p:cNvSpPr>
          <p:nvPr/>
        </p:nvSpPr>
        <p:spPr bwMode="auto">
          <a:xfrm>
            <a:off x="6127750" y="6262688"/>
            <a:ext cx="654050" cy="366712"/>
          </a:xfrm>
          <a:prstGeom prst="rect">
            <a:avLst/>
          </a:prstGeom>
          <a:noFill/>
          <a:ln w="9525">
            <a:noFill/>
            <a:miter lim="800000"/>
            <a:headEnd/>
            <a:tailEnd/>
          </a:ln>
        </p:spPr>
        <p:txBody>
          <a:bodyPr wrap="none">
            <a:spAutoFit/>
          </a:bodyPr>
          <a:lstStyle/>
          <a:p>
            <a:r>
              <a:rPr lang="en-US"/>
              <a:t>SSD</a:t>
            </a:r>
          </a:p>
        </p:txBody>
      </p:sp>
      <p:sp>
        <p:nvSpPr>
          <p:cNvPr id="48140" name="Freeform 27"/>
          <p:cNvSpPr>
            <a:spLocks/>
          </p:cNvSpPr>
          <p:nvPr/>
        </p:nvSpPr>
        <p:spPr bwMode="auto">
          <a:xfrm>
            <a:off x="6454775"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Tree>
    <p:extLst>
      <p:ext uri="{BB962C8B-B14F-4D97-AF65-F5344CB8AC3E}">
        <p14:creationId xmlns:p14="http://schemas.microsoft.com/office/powerpoint/2010/main" val="4794262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9155" name="Picture 3"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9156" name="Line 4"/>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9157" name="Rectangle 5"/>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49158" name="Text Box 6"/>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9159" name="Text Box 7"/>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9160" name="Text Box 8"/>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9161" name="Rectangle 9"/>
          <p:cNvSpPr>
            <a:spLocks noGrp="1" noChangeArrowheads="1"/>
          </p:cNvSpPr>
          <p:nvPr>
            <p:ph type="title"/>
          </p:nvPr>
        </p:nvSpPr>
        <p:spPr>
          <a:xfrm>
            <a:off x="685800" y="76200"/>
            <a:ext cx="8382000" cy="838200"/>
          </a:xfrm>
        </p:spPr>
        <p:txBody>
          <a:bodyPr/>
          <a:lstStyle/>
          <a:p>
            <a:r>
              <a:rPr lang="en-US" sz="3000" smtClean="0"/>
              <a:t>Correspondence search</a:t>
            </a:r>
          </a:p>
        </p:txBody>
      </p:sp>
      <p:sp>
        <p:nvSpPr>
          <p:cNvPr id="49162" name="Text Box 11"/>
          <p:cNvSpPr txBox="1">
            <a:spLocks noChangeArrowheads="1"/>
          </p:cNvSpPr>
          <p:nvPr/>
        </p:nvSpPr>
        <p:spPr bwMode="auto">
          <a:xfrm>
            <a:off x="5835650" y="6262688"/>
            <a:ext cx="1263650" cy="366712"/>
          </a:xfrm>
          <a:prstGeom prst="rect">
            <a:avLst/>
          </a:prstGeom>
          <a:noFill/>
          <a:ln w="9525">
            <a:noFill/>
            <a:miter lim="800000"/>
            <a:headEnd/>
            <a:tailEnd/>
          </a:ln>
        </p:spPr>
        <p:txBody>
          <a:bodyPr wrap="none">
            <a:spAutoFit/>
          </a:bodyPr>
          <a:lstStyle/>
          <a:p>
            <a:r>
              <a:rPr lang="en-US"/>
              <a:t>Norm. corr</a:t>
            </a:r>
          </a:p>
        </p:txBody>
      </p:sp>
      <p:pic>
        <p:nvPicPr>
          <p:cNvPr id="49163" name="Picture 13"/>
          <p:cNvPicPr>
            <a:picLocks noChangeAspect="1" noChangeArrowheads="1"/>
          </p:cNvPicPr>
          <p:nvPr/>
        </p:nvPicPr>
        <p:blipFill>
          <a:blip r:embed="rId5" cstate="print"/>
          <a:srcRect/>
          <a:stretch>
            <a:fillRect/>
          </a:stretch>
        </p:blipFill>
        <p:spPr bwMode="auto">
          <a:xfrm>
            <a:off x="4900613" y="3730625"/>
            <a:ext cx="3176587" cy="2365375"/>
          </a:xfrm>
          <a:prstGeom prst="rect">
            <a:avLst/>
          </a:prstGeom>
          <a:noFill/>
          <a:ln w="9525">
            <a:noFill/>
            <a:miter lim="800000"/>
            <a:headEnd/>
            <a:tailEnd/>
          </a:ln>
        </p:spPr>
      </p:pic>
      <p:sp>
        <p:nvSpPr>
          <p:cNvPr id="49164" name="Freeform 12"/>
          <p:cNvSpPr>
            <a:spLocks/>
          </p:cNvSpPr>
          <p:nvPr/>
        </p:nvSpPr>
        <p:spPr bwMode="auto">
          <a:xfrm>
            <a:off x="6454775"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Tree>
    <p:extLst>
      <p:ext uri="{BB962C8B-B14F-4D97-AF65-F5344CB8AC3E}">
        <p14:creationId xmlns:p14="http://schemas.microsoft.com/office/powerpoint/2010/main" val="35026419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r>
              <a:rPr lang="en-US" smtClean="0"/>
              <a:t>Effect of window size</a:t>
            </a:r>
          </a:p>
        </p:txBody>
      </p:sp>
      <p:pic>
        <p:nvPicPr>
          <p:cNvPr id="50180" name="Picture 5" descr="sri20"/>
          <p:cNvPicPr>
            <a:picLocks noChangeAspect="1" noChangeArrowheads="1"/>
          </p:cNvPicPr>
          <p:nvPr/>
        </p:nvPicPr>
        <p:blipFill>
          <a:blip r:embed="rId3" cstate="print"/>
          <a:srcRect/>
          <a:stretch>
            <a:fillRect/>
          </a:stretch>
        </p:blipFill>
        <p:spPr bwMode="auto">
          <a:xfrm>
            <a:off x="533400" y="1057275"/>
            <a:ext cx="2522538" cy="2295525"/>
          </a:xfrm>
          <a:prstGeom prst="rect">
            <a:avLst/>
          </a:prstGeom>
          <a:noFill/>
          <a:ln w="9525">
            <a:noFill/>
            <a:miter lim="800000"/>
            <a:headEnd/>
            <a:tailEnd/>
          </a:ln>
        </p:spPr>
      </p:pic>
      <p:pic>
        <p:nvPicPr>
          <p:cNvPr id="50181" name="Picture 2" descr="SSDWindowSize"/>
          <p:cNvPicPr>
            <a:picLocks noChangeAspect="1" noChangeArrowheads="1"/>
          </p:cNvPicPr>
          <p:nvPr/>
        </p:nvPicPr>
        <p:blipFill>
          <a:blip r:embed="rId4" cstate="print"/>
          <a:srcRect/>
          <a:stretch>
            <a:fillRect/>
          </a:stretch>
        </p:blipFill>
        <p:spPr bwMode="auto">
          <a:xfrm>
            <a:off x="3352800" y="1012825"/>
            <a:ext cx="5562600" cy="2540000"/>
          </a:xfrm>
          <a:prstGeom prst="rect">
            <a:avLst/>
          </a:prstGeom>
          <a:noFill/>
          <a:ln w="9525">
            <a:noFill/>
            <a:miter lim="800000"/>
            <a:headEnd/>
            <a:tailEnd/>
          </a:ln>
        </p:spPr>
      </p:pic>
      <p:sp>
        <p:nvSpPr>
          <p:cNvPr id="50182" name="Text Box 6"/>
          <p:cNvSpPr txBox="1">
            <a:spLocks noChangeArrowheads="1"/>
          </p:cNvSpPr>
          <p:nvPr/>
        </p:nvSpPr>
        <p:spPr bwMode="auto">
          <a:xfrm>
            <a:off x="4191000" y="3505200"/>
            <a:ext cx="947738" cy="457200"/>
          </a:xfrm>
          <a:prstGeom prst="rect">
            <a:avLst/>
          </a:prstGeom>
          <a:noFill/>
          <a:ln w="9525">
            <a:noFill/>
            <a:miter lim="800000"/>
            <a:headEnd/>
            <a:tailEnd/>
          </a:ln>
        </p:spPr>
        <p:txBody>
          <a:bodyPr wrap="none">
            <a:spAutoFit/>
          </a:bodyPr>
          <a:lstStyle/>
          <a:p>
            <a:r>
              <a:rPr lang="en-US">
                <a:latin typeface="Times New Roman" pitchFamily="18" charset="0"/>
              </a:rPr>
              <a:t>W = 3</a:t>
            </a:r>
          </a:p>
        </p:txBody>
      </p:sp>
      <p:sp>
        <p:nvSpPr>
          <p:cNvPr id="50183" name="Text Box 7"/>
          <p:cNvSpPr txBox="1">
            <a:spLocks noChangeArrowheads="1"/>
          </p:cNvSpPr>
          <p:nvPr/>
        </p:nvSpPr>
        <p:spPr bwMode="auto">
          <a:xfrm>
            <a:off x="6977063" y="3505200"/>
            <a:ext cx="1100137" cy="457200"/>
          </a:xfrm>
          <a:prstGeom prst="rect">
            <a:avLst/>
          </a:prstGeom>
          <a:noFill/>
          <a:ln w="9525">
            <a:noFill/>
            <a:miter lim="800000"/>
            <a:headEnd/>
            <a:tailEnd/>
          </a:ln>
        </p:spPr>
        <p:txBody>
          <a:bodyPr wrap="none">
            <a:spAutoFit/>
          </a:bodyPr>
          <a:lstStyle/>
          <a:p>
            <a:r>
              <a:rPr lang="en-US">
                <a:latin typeface="Times New Roman" pitchFamily="18" charset="0"/>
              </a:rPr>
              <a:t>W = 20</a:t>
            </a:r>
          </a:p>
        </p:txBody>
      </p:sp>
      <p:pic>
        <p:nvPicPr>
          <p:cNvPr id="50184" name="Picture 9" descr="sri20"/>
          <p:cNvPicPr>
            <a:picLocks noChangeAspect="1" noChangeArrowheads="1"/>
          </p:cNvPicPr>
          <p:nvPr/>
        </p:nvPicPr>
        <p:blipFill>
          <a:blip r:embed="rId3" cstate="print"/>
          <a:srcRect/>
          <a:stretch>
            <a:fillRect/>
          </a:stretch>
        </p:blipFill>
        <p:spPr bwMode="auto">
          <a:xfrm>
            <a:off x="685800" y="1209675"/>
            <a:ext cx="2522538" cy="2295525"/>
          </a:xfrm>
          <a:prstGeom prst="rect">
            <a:avLst/>
          </a:prstGeom>
          <a:noFill/>
          <a:ln w="9525">
            <a:solidFill>
              <a:schemeClr val="bg1"/>
            </a:solidFill>
            <a:miter lim="800000"/>
            <a:headEnd/>
            <a:tailEnd/>
          </a:ln>
        </p:spPr>
      </p:pic>
      <p:sp>
        <p:nvSpPr>
          <p:cNvPr id="11" name="Content Placeholder 2"/>
          <p:cNvSpPr txBox="1">
            <a:spLocks/>
          </p:cNvSpPr>
          <p:nvPr/>
        </p:nvSpPr>
        <p:spPr bwMode="auto">
          <a:xfrm>
            <a:off x="228600" y="3886200"/>
            <a:ext cx="82296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Smaller window</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More detail</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More noise</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Larger window</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Smoother disparity maps</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Less detail</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5076461"/>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Failures of correspondence search</a:t>
            </a:r>
          </a:p>
        </p:txBody>
      </p:sp>
      <p:pic>
        <p:nvPicPr>
          <p:cNvPr id="624644" name="Picture 4"/>
          <p:cNvPicPr>
            <a:picLocks noChangeAspect="1" noChangeArrowheads="1"/>
          </p:cNvPicPr>
          <p:nvPr/>
        </p:nvPicPr>
        <p:blipFill>
          <a:blip r:embed="rId3" cstate="print"/>
          <a:srcRect/>
          <a:stretch>
            <a:fillRect/>
          </a:stretch>
        </p:blipFill>
        <p:spPr bwMode="auto">
          <a:xfrm>
            <a:off x="457200" y="1074738"/>
            <a:ext cx="3733800" cy="2147887"/>
          </a:xfrm>
          <a:prstGeom prst="rect">
            <a:avLst/>
          </a:prstGeom>
          <a:noFill/>
          <a:ln w="9525">
            <a:noFill/>
            <a:miter lim="800000"/>
            <a:headEnd/>
            <a:tailEnd/>
          </a:ln>
        </p:spPr>
      </p:pic>
      <p:pic>
        <p:nvPicPr>
          <p:cNvPr id="624645" name="Picture 5"/>
          <p:cNvPicPr>
            <a:picLocks noChangeAspect="1" noChangeArrowheads="1"/>
          </p:cNvPicPr>
          <p:nvPr/>
        </p:nvPicPr>
        <p:blipFill>
          <a:blip r:embed="rId4" cstate="print"/>
          <a:srcRect/>
          <a:stretch>
            <a:fillRect/>
          </a:stretch>
        </p:blipFill>
        <p:spPr bwMode="auto">
          <a:xfrm>
            <a:off x="4495800" y="1066800"/>
            <a:ext cx="4191000" cy="2152650"/>
          </a:xfrm>
          <a:prstGeom prst="rect">
            <a:avLst/>
          </a:prstGeom>
          <a:noFill/>
          <a:ln w="9525">
            <a:noFill/>
            <a:miter lim="800000"/>
            <a:headEnd/>
            <a:tailEnd/>
          </a:ln>
        </p:spPr>
      </p:pic>
      <p:sp>
        <p:nvSpPr>
          <p:cNvPr id="624646" name="Text Box 6"/>
          <p:cNvSpPr txBox="1">
            <a:spLocks noChangeArrowheads="1"/>
          </p:cNvSpPr>
          <p:nvPr/>
        </p:nvSpPr>
        <p:spPr bwMode="auto">
          <a:xfrm>
            <a:off x="838200" y="3276600"/>
            <a:ext cx="2997200" cy="457200"/>
          </a:xfrm>
          <a:prstGeom prst="rect">
            <a:avLst/>
          </a:prstGeom>
          <a:noFill/>
          <a:ln w="9525">
            <a:noFill/>
            <a:miter lim="800000"/>
            <a:headEnd/>
            <a:tailEnd/>
          </a:ln>
        </p:spPr>
        <p:txBody>
          <a:bodyPr wrap="none">
            <a:spAutoFit/>
          </a:bodyPr>
          <a:lstStyle/>
          <a:p>
            <a:r>
              <a:rPr lang="en-US"/>
              <a:t>Textureless surfaces</a:t>
            </a:r>
          </a:p>
        </p:txBody>
      </p:sp>
      <p:sp>
        <p:nvSpPr>
          <p:cNvPr id="624647" name="Text Box 7"/>
          <p:cNvSpPr txBox="1">
            <a:spLocks noChangeArrowheads="1"/>
          </p:cNvSpPr>
          <p:nvPr/>
        </p:nvSpPr>
        <p:spPr bwMode="auto">
          <a:xfrm>
            <a:off x="4953000" y="3198813"/>
            <a:ext cx="3100388" cy="457200"/>
          </a:xfrm>
          <a:prstGeom prst="rect">
            <a:avLst/>
          </a:prstGeom>
          <a:noFill/>
          <a:ln w="9525">
            <a:noFill/>
            <a:miter lim="800000"/>
            <a:headEnd/>
            <a:tailEnd/>
          </a:ln>
        </p:spPr>
        <p:txBody>
          <a:bodyPr wrap="none">
            <a:spAutoFit/>
          </a:bodyPr>
          <a:lstStyle/>
          <a:p>
            <a:r>
              <a:rPr lang="en-US"/>
              <a:t>Occlusions, repetition</a:t>
            </a:r>
          </a:p>
        </p:txBody>
      </p:sp>
      <p:sp>
        <p:nvSpPr>
          <p:cNvPr id="624648" name="Text Box 8"/>
          <p:cNvSpPr txBox="1">
            <a:spLocks noChangeArrowheads="1"/>
          </p:cNvSpPr>
          <p:nvPr/>
        </p:nvSpPr>
        <p:spPr bwMode="auto">
          <a:xfrm>
            <a:off x="1763713" y="6248400"/>
            <a:ext cx="5475287" cy="457200"/>
          </a:xfrm>
          <a:prstGeom prst="rect">
            <a:avLst/>
          </a:prstGeom>
          <a:noFill/>
          <a:ln w="9525">
            <a:noFill/>
            <a:miter lim="800000"/>
            <a:headEnd/>
            <a:tailEnd/>
          </a:ln>
        </p:spPr>
        <p:txBody>
          <a:bodyPr wrap="none">
            <a:spAutoFit/>
          </a:bodyPr>
          <a:lstStyle/>
          <a:p>
            <a:r>
              <a:rPr lang="en-US"/>
              <a:t>Non-Lambertian surfaces, specularities</a:t>
            </a:r>
          </a:p>
        </p:txBody>
      </p:sp>
      <p:pic>
        <p:nvPicPr>
          <p:cNvPr id="624652" name="Picture 12"/>
          <p:cNvPicPr>
            <a:picLocks noChangeAspect="1" noChangeArrowheads="1"/>
          </p:cNvPicPr>
          <p:nvPr/>
        </p:nvPicPr>
        <p:blipFill>
          <a:blip r:embed="rId5" cstate="print"/>
          <a:srcRect/>
          <a:stretch>
            <a:fillRect/>
          </a:stretch>
        </p:blipFill>
        <p:spPr bwMode="auto">
          <a:xfrm>
            <a:off x="1066800" y="3886200"/>
            <a:ext cx="2268538" cy="2417763"/>
          </a:xfrm>
          <a:prstGeom prst="rect">
            <a:avLst/>
          </a:prstGeom>
          <a:noFill/>
          <a:ln w="9525">
            <a:noFill/>
            <a:miter lim="800000"/>
            <a:headEnd/>
            <a:tailEnd/>
          </a:ln>
        </p:spPr>
      </p:pic>
      <p:pic>
        <p:nvPicPr>
          <p:cNvPr id="624653" name="Picture 13"/>
          <p:cNvPicPr>
            <a:picLocks noChangeAspect="1" noChangeArrowheads="1"/>
          </p:cNvPicPr>
          <p:nvPr/>
        </p:nvPicPr>
        <p:blipFill>
          <a:blip r:embed="rId6" cstate="print"/>
          <a:srcRect/>
          <a:stretch>
            <a:fillRect/>
          </a:stretch>
        </p:blipFill>
        <p:spPr bwMode="auto">
          <a:xfrm>
            <a:off x="3448050" y="3886200"/>
            <a:ext cx="2268538" cy="2417763"/>
          </a:xfrm>
          <a:prstGeom prst="rect">
            <a:avLst/>
          </a:prstGeom>
          <a:noFill/>
          <a:ln w="9525">
            <a:noFill/>
            <a:miter lim="800000"/>
            <a:headEnd/>
            <a:tailEnd/>
          </a:ln>
        </p:spPr>
      </p:pic>
      <p:pic>
        <p:nvPicPr>
          <p:cNvPr id="624654" name="Picture 14"/>
          <p:cNvPicPr>
            <a:picLocks noChangeAspect="1" noChangeArrowheads="1"/>
          </p:cNvPicPr>
          <p:nvPr/>
        </p:nvPicPr>
        <p:blipFill>
          <a:blip r:embed="rId7" cstate="print"/>
          <a:srcRect/>
          <a:stretch>
            <a:fillRect/>
          </a:stretch>
        </p:blipFill>
        <p:spPr bwMode="auto">
          <a:xfrm>
            <a:off x="5867400" y="3886200"/>
            <a:ext cx="2257425" cy="2387600"/>
          </a:xfrm>
          <a:prstGeom prst="rect">
            <a:avLst/>
          </a:prstGeom>
          <a:noFill/>
          <a:ln w="9525">
            <a:noFill/>
            <a:miter lim="800000"/>
            <a:headEnd/>
            <a:tailEnd/>
          </a:ln>
        </p:spPr>
      </p:pic>
    </p:spTree>
    <p:extLst>
      <p:ext uri="{BB962C8B-B14F-4D97-AF65-F5344CB8AC3E}">
        <p14:creationId xmlns:p14="http://schemas.microsoft.com/office/powerpoint/2010/main" val="1443577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6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4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6" grpId="0"/>
      <p:bldP spid="624647" grpId="0"/>
      <p:bldP spid="6246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lang="en-US" dirty="0" smtClean="0"/>
              <a:t>How can we improve window-based matching?</a:t>
            </a:r>
            <a:endParaRPr lang="en-US" dirty="0"/>
          </a:p>
        </p:txBody>
      </p:sp>
      <p:sp>
        <p:nvSpPr>
          <p:cNvPr id="52227" name="Content Placeholder 3"/>
          <p:cNvSpPr>
            <a:spLocks noGrp="1"/>
          </p:cNvSpPr>
          <p:nvPr>
            <p:ph idx="1"/>
          </p:nvPr>
        </p:nvSpPr>
        <p:spPr/>
        <p:txBody>
          <a:bodyPr/>
          <a:lstStyle/>
          <a:p>
            <a:endParaRPr lang="en-US" smtClean="0"/>
          </a:p>
          <a:p>
            <a:r>
              <a:rPr lang="en-US" smtClean="0"/>
              <a:t>So far, matches are independent for each point</a:t>
            </a:r>
          </a:p>
          <a:p>
            <a:endParaRPr lang="en-US" smtClean="0"/>
          </a:p>
          <a:p>
            <a:r>
              <a:rPr lang="en-US" smtClean="0"/>
              <a:t>What constraints or priors can we add?</a:t>
            </a:r>
          </a:p>
        </p:txBody>
      </p:sp>
    </p:spTree>
    <p:extLst>
      <p:ext uri="{BB962C8B-B14F-4D97-AF65-F5344CB8AC3E}">
        <p14:creationId xmlns:p14="http://schemas.microsoft.com/office/powerpoint/2010/main" val="19651118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Stereo constraints/priors</a:t>
            </a:r>
          </a:p>
        </p:txBody>
      </p:sp>
      <p:sp>
        <p:nvSpPr>
          <p:cNvPr id="31747" name="Rectangle 3"/>
          <p:cNvSpPr>
            <a:spLocks noGrp="1" noChangeArrowheads="1"/>
          </p:cNvSpPr>
          <p:nvPr>
            <p:ph type="body" idx="1"/>
          </p:nvPr>
        </p:nvSpPr>
        <p:spPr>
          <a:xfrm>
            <a:off x="685800" y="914400"/>
            <a:ext cx="7772400" cy="1371600"/>
          </a:xfrm>
        </p:spPr>
        <p:txBody>
          <a:bodyPr>
            <a:normAutofit fontScale="92500" lnSpcReduction="10000"/>
          </a:bodyPr>
          <a:lstStyle/>
          <a:p>
            <a:pPr>
              <a:buFontTx/>
              <a:buChar char="•"/>
              <a:defRPr/>
            </a:pPr>
            <a:r>
              <a:rPr lang="en-US" dirty="0" smtClean="0"/>
              <a:t>Uniqueness </a:t>
            </a:r>
          </a:p>
          <a:p>
            <a:pPr lvl="1">
              <a:defRPr/>
            </a:pPr>
            <a:r>
              <a:rPr lang="en-US" dirty="0" smtClean="0"/>
              <a:t>For any point in one image, there should be at most one matching point in the other image</a:t>
            </a:r>
          </a:p>
        </p:txBody>
      </p:sp>
      <p:pic>
        <p:nvPicPr>
          <p:cNvPr id="54276" name="Picture 4"/>
          <p:cNvPicPr>
            <a:picLocks noChangeAspect="1" noChangeArrowheads="1"/>
          </p:cNvPicPr>
          <p:nvPr/>
        </p:nvPicPr>
        <p:blipFill>
          <a:blip r:embed="rId3" cstate="print"/>
          <a:srcRect/>
          <a:stretch>
            <a:fillRect/>
          </a:stretch>
        </p:blipFill>
        <p:spPr bwMode="auto">
          <a:xfrm>
            <a:off x="1524000" y="2149475"/>
            <a:ext cx="6248400" cy="4556125"/>
          </a:xfrm>
          <a:prstGeom prst="rect">
            <a:avLst/>
          </a:prstGeom>
          <a:noFill/>
          <a:ln w="9525">
            <a:noFill/>
            <a:miter lim="800000"/>
            <a:headEnd/>
            <a:tailEnd/>
          </a:ln>
        </p:spPr>
      </p:pic>
    </p:spTree>
    <p:extLst>
      <p:ext uri="{BB962C8B-B14F-4D97-AF65-F5344CB8AC3E}">
        <p14:creationId xmlns:p14="http://schemas.microsoft.com/office/powerpoint/2010/main" val="42676098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Stereo constraints/priors</a:t>
            </a:r>
          </a:p>
        </p:txBody>
      </p:sp>
      <p:sp>
        <p:nvSpPr>
          <p:cNvPr id="32771" name="Rectangle 3"/>
          <p:cNvSpPr>
            <a:spLocks noGrp="1" noChangeArrowheads="1"/>
          </p:cNvSpPr>
          <p:nvPr>
            <p:ph type="body" idx="1"/>
          </p:nvPr>
        </p:nvSpPr>
        <p:spPr>
          <a:xfrm>
            <a:off x="685800" y="914400"/>
            <a:ext cx="8153400" cy="2362200"/>
          </a:xfrm>
        </p:spPr>
        <p:txBody>
          <a:bodyPr>
            <a:normAutofit fontScale="92500" lnSpcReduction="20000"/>
          </a:bodyPr>
          <a:lstStyle/>
          <a:p>
            <a:pPr>
              <a:buFontTx/>
              <a:buChar char="•"/>
              <a:defRPr/>
            </a:pPr>
            <a:r>
              <a:rPr lang="en-US" smtClean="0"/>
              <a:t>Uniqueness </a:t>
            </a:r>
          </a:p>
          <a:p>
            <a:pPr lvl="1">
              <a:defRPr/>
            </a:pPr>
            <a:r>
              <a:rPr lang="en-US" smtClean="0"/>
              <a:t>For any point in one image, there should be at most one matching point in the other image</a:t>
            </a:r>
          </a:p>
          <a:p>
            <a:pPr>
              <a:buFontTx/>
              <a:buChar char="•"/>
              <a:defRPr/>
            </a:pPr>
            <a:r>
              <a:rPr lang="en-US" smtClean="0"/>
              <a:t>Ordering</a:t>
            </a:r>
          </a:p>
          <a:p>
            <a:pPr lvl="1">
              <a:defRPr/>
            </a:pPr>
            <a:r>
              <a:rPr lang="en-US" smtClean="0"/>
              <a:t>Corresponding points should be in the same order in both views</a:t>
            </a:r>
          </a:p>
        </p:txBody>
      </p:sp>
      <p:pic>
        <p:nvPicPr>
          <p:cNvPr id="701446" name="Picture 6"/>
          <p:cNvPicPr>
            <a:picLocks noChangeAspect="1" noChangeArrowheads="1"/>
          </p:cNvPicPr>
          <p:nvPr/>
        </p:nvPicPr>
        <p:blipFill>
          <a:blip r:embed="rId3" cstate="print"/>
          <a:srcRect/>
          <a:stretch>
            <a:fillRect/>
          </a:stretch>
        </p:blipFill>
        <p:spPr bwMode="auto">
          <a:xfrm>
            <a:off x="685800" y="3352800"/>
            <a:ext cx="7772400" cy="2824163"/>
          </a:xfrm>
          <a:prstGeom prst="rect">
            <a:avLst/>
          </a:prstGeom>
          <a:noFill/>
          <a:ln w="9525">
            <a:noFill/>
            <a:miter lim="800000"/>
            <a:headEnd/>
            <a:tailEnd/>
          </a:ln>
        </p:spPr>
      </p:pic>
      <p:sp>
        <p:nvSpPr>
          <p:cNvPr id="55301" name="Rectangle 8"/>
          <p:cNvSpPr>
            <a:spLocks noChangeArrowheads="1"/>
          </p:cNvSpPr>
          <p:nvPr/>
        </p:nvSpPr>
        <p:spPr bwMode="auto">
          <a:xfrm>
            <a:off x="4724400" y="2819400"/>
            <a:ext cx="4038600" cy="3810000"/>
          </a:xfrm>
          <a:prstGeom prst="rect">
            <a:avLst/>
          </a:prstGeom>
          <a:solidFill>
            <a:schemeClr val="bg1"/>
          </a:solidFill>
          <a:ln w="9525">
            <a:noFill/>
            <a:miter lim="800000"/>
            <a:headEnd/>
            <a:tailEnd/>
          </a:ln>
        </p:spPr>
        <p:txBody>
          <a:bodyPr wrap="none" anchor="ctr"/>
          <a:lstStyle/>
          <a:p>
            <a:endParaRPr lang="en-US"/>
          </a:p>
        </p:txBody>
      </p:sp>
    </p:spTree>
    <p:extLst>
      <p:ext uri="{BB962C8B-B14F-4D97-AF65-F5344CB8AC3E}">
        <p14:creationId xmlns:p14="http://schemas.microsoft.com/office/powerpoint/2010/main" val="3426132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01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Stereo constraints/priors</a:t>
            </a:r>
          </a:p>
        </p:txBody>
      </p:sp>
      <p:sp>
        <p:nvSpPr>
          <p:cNvPr id="33795" name="Rectangle 3"/>
          <p:cNvSpPr>
            <a:spLocks noGrp="1" noChangeArrowheads="1"/>
          </p:cNvSpPr>
          <p:nvPr>
            <p:ph type="body" idx="1"/>
          </p:nvPr>
        </p:nvSpPr>
        <p:spPr>
          <a:xfrm>
            <a:off x="685800" y="914400"/>
            <a:ext cx="8229600" cy="2362200"/>
          </a:xfrm>
        </p:spPr>
        <p:txBody>
          <a:bodyPr>
            <a:normAutofit fontScale="92500" lnSpcReduction="20000"/>
          </a:bodyPr>
          <a:lstStyle/>
          <a:p>
            <a:pPr>
              <a:buFontTx/>
              <a:buChar char="•"/>
              <a:defRPr/>
            </a:pPr>
            <a:r>
              <a:rPr lang="en-US" dirty="0" smtClean="0"/>
              <a:t>Uniqueness </a:t>
            </a:r>
          </a:p>
          <a:p>
            <a:pPr lvl="1">
              <a:defRPr/>
            </a:pPr>
            <a:r>
              <a:rPr lang="en-US" dirty="0" smtClean="0"/>
              <a:t>For any point in one image, there should be at most one matching point in the other image</a:t>
            </a:r>
          </a:p>
          <a:p>
            <a:pPr>
              <a:buFontTx/>
              <a:buChar char="•"/>
              <a:defRPr/>
            </a:pPr>
            <a:r>
              <a:rPr lang="en-US" dirty="0" smtClean="0"/>
              <a:t>Ordering</a:t>
            </a:r>
          </a:p>
          <a:p>
            <a:pPr lvl="1">
              <a:defRPr/>
            </a:pPr>
            <a:r>
              <a:rPr lang="en-US" dirty="0" smtClean="0"/>
              <a:t>Corresponding points should be in the same order in both views</a:t>
            </a:r>
          </a:p>
        </p:txBody>
      </p:sp>
      <p:pic>
        <p:nvPicPr>
          <p:cNvPr id="56324" name="Picture 4"/>
          <p:cNvPicPr>
            <a:picLocks noChangeAspect="1" noChangeArrowheads="1"/>
          </p:cNvPicPr>
          <p:nvPr/>
        </p:nvPicPr>
        <p:blipFill>
          <a:blip r:embed="rId3" cstate="print"/>
          <a:srcRect/>
          <a:stretch>
            <a:fillRect/>
          </a:stretch>
        </p:blipFill>
        <p:spPr bwMode="auto">
          <a:xfrm>
            <a:off x="685800" y="3352800"/>
            <a:ext cx="7772400" cy="2824163"/>
          </a:xfrm>
          <a:prstGeom prst="rect">
            <a:avLst/>
          </a:prstGeom>
          <a:noFill/>
          <a:ln w="9525">
            <a:noFill/>
            <a:miter lim="800000"/>
            <a:headEnd/>
            <a:tailEnd/>
          </a:ln>
        </p:spPr>
      </p:pic>
      <p:sp>
        <p:nvSpPr>
          <p:cNvPr id="56325" name="Text Box 6"/>
          <p:cNvSpPr txBox="1">
            <a:spLocks noChangeArrowheads="1"/>
          </p:cNvSpPr>
          <p:nvPr/>
        </p:nvSpPr>
        <p:spPr bwMode="auto">
          <a:xfrm>
            <a:off x="4953000" y="6400800"/>
            <a:ext cx="3422650" cy="366713"/>
          </a:xfrm>
          <a:prstGeom prst="rect">
            <a:avLst/>
          </a:prstGeom>
          <a:noFill/>
          <a:ln w="9525">
            <a:noFill/>
            <a:miter lim="800000"/>
            <a:headEnd/>
            <a:tailEnd/>
          </a:ln>
        </p:spPr>
        <p:txBody>
          <a:bodyPr wrap="none">
            <a:spAutoFit/>
          </a:bodyPr>
          <a:lstStyle/>
          <a:p>
            <a:r>
              <a:rPr lang="en-US"/>
              <a:t>Ordering constraint doesn’t hold</a:t>
            </a:r>
          </a:p>
        </p:txBody>
      </p:sp>
    </p:spTree>
    <p:extLst>
      <p:ext uri="{BB962C8B-B14F-4D97-AF65-F5344CB8AC3E}">
        <p14:creationId xmlns:p14="http://schemas.microsoft.com/office/powerpoint/2010/main" val="31546468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Verdana" charset="0"/>
              </a:rPr>
              <a:t>Gratuitous Picture</a:t>
            </a:r>
          </a:p>
        </p:txBody>
      </p:sp>
      <p:sp>
        <p:nvSpPr>
          <p:cNvPr id="20483" name="Rectangle 3"/>
          <p:cNvSpPr>
            <a:spLocks noGrp="1" noChangeArrowheads="1"/>
          </p:cNvSpPr>
          <p:nvPr>
            <p:ph type="body" idx="1"/>
          </p:nvPr>
        </p:nvSpPr>
        <p:spPr/>
        <p:txBody>
          <a:bodyPr/>
          <a:lstStyle/>
          <a:p>
            <a:pPr eaLnBrk="1" hangingPunct="1"/>
            <a:endParaRPr lang="en-US">
              <a:latin typeface="Verdana" charset="0"/>
            </a:endParaRPr>
          </a:p>
        </p:txBody>
      </p:sp>
      <p:pic>
        <p:nvPicPr>
          <p:cNvPr id="20484" name="Picture 4" descr="Range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61722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5"/>
          <p:cNvSpPr>
            <a:spLocks noChangeArrowheads="1"/>
          </p:cNvSpPr>
          <p:nvPr/>
        </p:nvSpPr>
        <p:spPr bwMode="auto">
          <a:xfrm>
            <a:off x="573088" y="6400800"/>
            <a:ext cx="857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sz="2400">
                <a:latin typeface="Comic Sans MS" charset="0"/>
              </a:rPr>
              <a:t>US Naval Artillery Rangefinder from World War I (1918)!! </a:t>
            </a:r>
          </a:p>
        </p:txBody>
      </p:sp>
    </p:spTree>
    <p:extLst>
      <p:ext uri="{BB962C8B-B14F-4D97-AF65-F5344CB8AC3E}">
        <p14:creationId xmlns:p14="http://schemas.microsoft.com/office/powerpoint/2010/main" val="18564846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Priors and constraints</a:t>
            </a:r>
          </a:p>
        </p:txBody>
      </p:sp>
      <p:sp>
        <p:nvSpPr>
          <p:cNvPr id="34819" name="Rectangle 3"/>
          <p:cNvSpPr>
            <a:spLocks noGrp="1" noChangeArrowheads="1"/>
          </p:cNvSpPr>
          <p:nvPr>
            <p:ph type="body" idx="1"/>
          </p:nvPr>
        </p:nvSpPr>
        <p:spPr>
          <a:xfrm>
            <a:off x="685800" y="914400"/>
            <a:ext cx="8229600" cy="3505200"/>
          </a:xfrm>
        </p:spPr>
        <p:txBody>
          <a:bodyPr>
            <a:normAutofit fontScale="85000" lnSpcReduction="20000"/>
          </a:bodyPr>
          <a:lstStyle/>
          <a:p>
            <a:pPr>
              <a:buFontTx/>
              <a:buChar char="•"/>
              <a:defRPr/>
            </a:pPr>
            <a:r>
              <a:rPr lang="en-US" smtClean="0"/>
              <a:t>Uniqueness </a:t>
            </a:r>
          </a:p>
          <a:p>
            <a:pPr lvl="1">
              <a:defRPr/>
            </a:pPr>
            <a:r>
              <a:rPr lang="en-US" smtClean="0"/>
              <a:t>For any point in one image, there should be at most one matching point in the other image</a:t>
            </a:r>
          </a:p>
          <a:p>
            <a:pPr>
              <a:buFontTx/>
              <a:buChar char="•"/>
              <a:defRPr/>
            </a:pPr>
            <a:r>
              <a:rPr lang="en-US" smtClean="0"/>
              <a:t>Ordering</a:t>
            </a:r>
          </a:p>
          <a:p>
            <a:pPr lvl="1">
              <a:defRPr/>
            </a:pPr>
            <a:r>
              <a:rPr lang="en-US" smtClean="0"/>
              <a:t>Corresponding points should be in the same order in both views</a:t>
            </a:r>
          </a:p>
          <a:p>
            <a:pPr>
              <a:buFontTx/>
              <a:buChar char="•"/>
              <a:defRPr/>
            </a:pPr>
            <a:r>
              <a:rPr lang="en-US" smtClean="0"/>
              <a:t>Smoothness</a:t>
            </a:r>
          </a:p>
          <a:p>
            <a:pPr lvl="1">
              <a:defRPr/>
            </a:pPr>
            <a:r>
              <a:rPr lang="en-US" smtClean="0"/>
              <a:t>We expect disparity values to change slowly (for the most part)</a:t>
            </a:r>
          </a:p>
        </p:txBody>
      </p:sp>
    </p:spTree>
    <p:extLst>
      <p:ext uri="{BB962C8B-B14F-4D97-AF65-F5344CB8AC3E}">
        <p14:creationId xmlns:p14="http://schemas.microsoft.com/office/powerpoint/2010/main" val="242904499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normAutofit fontScale="90000"/>
          </a:bodyPr>
          <a:lstStyle/>
          <a:p>
            <a:r>
              <a:rPr lang="de-DE" dirty="0"/>
              <a:t>Stereo </a:t>
            </a:r>
            <a:r>
              <a:rPr lang="de-DE" dirty="0" err="1" smtClean="0"/>
              <a:t>matching</a:t>
            </a:r>
            <a:r>
              <a:rPr lang="de-DE" dirty="0" smtClean="0"/>
              <a:t>, </a:t>
            </a:r>
            <a:r>
              <a:rPr lang="de-DE" dirty="0" err="1" smtClean="0"/>
              <a:t>the</a:t>
            </a:r>
            <a:r>
              <a:rPr lang="de-DE" dirty="0" smtClean="0"/>
              <a:t> </a:t>
            </a:r>
            <a:r>
              <a:rPr lang="de-DE" dirty="0" err="1" smtClean="0"/>
              <a:t>computer</a:t>
            </a:r>
            <a:r>
              <a:rPr lang="de-DE" dirty="0" smtClean="0"/>
              <a:t> </a:t>
            </a:r>
            <a:r>
              <a:rPr lang="de-DE" dirty="0" err="1" smtClean="0"/>
              <a:t>science</a:t>
            </a:r>
            <a:r>
              <a:rPr lang="de-DE" dirty="0" smtClean="0"/>
              <a:t> </a:t>
            </a:r>
            <a:r>
              <a:rPr lang="de-DE" dirty="0" err="1" smtClean="0"/>
              <a:t>approach</a:t>
            </a:r>
            <a:r>
              <a:rPr lang="de-DE" dirty="0" smtClean="0"/>
              <a:t>.</a:t>
            </a:r>
            <a:endParaRPr lang="en-GB" dirty="0"/>
          </a:p>
        </p:txBody>
      </p:sp>
      <p:pic>
        <p:nvPicPr>
          <p:cNvPr id="632835" name="Picture 3" descr="kastcorr2"/>
          <p:cNvPicPr>
            <a:picLocks noChangeArrowheads="1"/>
          </p:cNvPicPr>
          <p:nvPr/>
        </p:nvPicPr>
        <p:blipFill>
          <a:blip r:embed="rId3">
            <a:clrChange>
              <a:clrFrom>
                <a:srgbClr val="2F2F2F"/>
              </a:clrFrom>
              <a:clrTo>
                <a:srgbClr val="2F2F2F">
                  <a:alpha val="0"/>
                </a:srgbClr>
              </a:clrTo>
            </a:clrChange>
            <a:extLst>
              <a:ext uri="{28A0092B-C50C-407E-A947-70E740481C1C}">
                <a14:useLocalDpi xmlns:a14="http://schemas.microsoft.com/office/drawing/2010/main" val="0"/>
              </a:ext>
            </a:extLst>
          </a:blip>
          <a:srcRect/>
          <a:stretch>
            <a:fillRect/>
          </a:stretch>
        </p:blipFill>
        <p:spPr bwMode="auto">
          <a:xfrm>
            <a:off x="1905000" y="1943100"/>
            <a:ext cx="4470400" cy="3817938"/>
          </a:xfrm>
          <a:prstGeom prst="rect">
            <a:avLst/>
          </a:prstGeom>
          <a:noFill/>
          <a:extLst>
            <a:ext uri="{909E8E84-426E-40dd-AFC4-6F175D3DCCD1}">
              <a14:hiddenFill xmlns:a14="http://schemas.microsoft.com/office/drawing/2010/main">
                <a:solidFill>
                  <a:srgbClr val="FFFFFF"/>
                </a:solidFill>
              </a14:hiddenFill>
            </a:ext>
          </a:extLst>
        </p:spPr>
      </p:pic>
      <p:grpSp>
        <p:nvGrpSpPr>
          <p:cNvPr id="632836" name="Group 4"/>
          <p:cNvGrpSpPr>
            <a:grpSpLocks/>
          </p:cNvGrpSpPr>
          <p:nvPr/>
        </p:nvGrpSpPr>
        <p:grpSpPr bwMode="auto">
          <a:xfrm>
            <a:off x="2736850" y="2133600"/>
            <a:ext cx="3983038" cy="2863850"/>
            <a:chOff x="1868" y="1464"/>
            <a:chExt cx="2509" cy="1804"/>
          </a:xfrm>
        </p:grpSpPr>
        <p:sp>
          <p:nvSpPr>
            <p:cNvPr id="632837" name="Freeform 5"/>
            <p:cNvSpPr>
              <a:spLocks/>
            </p:cNvSpPr>
            <p:nvPr/>
          </p:nvSpPr>
          <p:spPr bwMode="auto">
            <a:xfrm>
              <a:off x="1868" y="1464"/>
              <a:ext cx="2128" cy="1804"/>
            </a:xfrm>
            <a:custGeom>
              <a:avLst/>
              <a:gdLst>
                <a:gd name="T0" fmla="*/ 0 w 2128"/>
                <a:gd name="T1" fmla="*/ 1804 h 1804"/>
                <a:gd name="T2" fmla="*/ 84 w 2128"/>
                <a:gd name="T3" fmla="*/ 1744 h 1804"/>
                <a:gd name="T4" fmla="*/ 220 w 2128"/>
                <a:gd name="T5" fmla="*/ 1648 h 1804"/>
                <a:gd name="T6" fmla="*/ 284 w 2128"/>
                <a:gd name="T7" fmla="*/ 1612 h 1804"/>
                <a:gd name="T8" fmla="*/ 292 w 2128"/>
                <a:gd name="T9" fmla="*/ 1564 h 1804"/>
                <a:gd name="T10" fmla="*/ 352 w 2128"/>
                <a:gd name="T11" fmla="*/ 1528 h 1804"/>
                <a:gd name="T12" fmla="*/ 488 w 2128"/>
                <a:gd name="T13" fmla="*/ 1408 h 1804"/>
                <a:gd name="T14" fmla="*/ 692 w 2128"/>
                <a:gd name="T15" fmla="*/ 1236 h 1804"/>
                <a:gd name="T16" fmla="*/ 916 w 2128"/>
                <a:gd name="T17" fmla="*/ 1044 h 1804"/>
                <a:gd name="T18" fmla="*/ 1036 w 2128"/>
                <a:gd name="T19" fmla="*/ 940 h 1804"/>
                <a:gd name="T20" fmla="*/ 1152 w 2128"/>
                <a:gd name="T21" fmla="*/ 836 h 1804"/>
                <a:gd name="T22" fmla="*/ 1276 w 2128"/>
                <a:gd name="T23" fmla="*/ 736 h 1804"/>
                <a:gd name="T24" fmla="*/ 1384 w 2128"/>
                <a:gd name="T25" fmla="*/ 648 h 1804"/>
                <a:gd name="T26" fmla="*/ 1476 w 2128"/>
                <a:gd name="T27" fmla="*/ 576 h 1804"/>
                <a:gd name="T28" fmla="*/ 1572 w 2128"/>
                <a:gd name="T29" fmla="*/ 496 h 1804"/>
                <a:gd name="T30" fmla="*/ 1700 w 2128"/>
                <a:gd name="T31" fmla="*/ 396 h 1804"/>
                <a:gd name="T32" fmla="*/ 1840 w 2128"/>
                <a:gd name="T33" fmla="*/ 280 h 1804"/>
                <a:gd name="T34" fmla="*/ 1972 w 2128"/>
                <a:gd name="T35" fmla="*/ 168 h 1804"/>
                <a:gd name="T36" fmla="*/ 2128 w 2128"/>
                <a:gd name="T37"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8" h="1804">
                  <a:moveTo>
                    <a:pt x="0" y="1804"/>
                  </a:moveTo>
                  <a:cubicBezTo>
                    <a:pt x="23" y="1787"/>
                    <a:pt x="47" y="1770"/>
                    <a:pt x="84" y="1744"/>
                  </a:cubicBezTo>
                  <a:cubicBezTo>
                    <a:pt x="121" y="1718"/>
                    <a:pt x="187" y="1670"/>
                    <a:pt x="220" y="1648"/>
                  </a:cubicBezTo>
                  <a:cubicBezTo>
                    <a:pt x="253" y="1626"/>
                    <a:pt x="272" y="1626"/>
                    <a:pt x="284" y="1612"/>
                  </a:cubicBezTo>
                  <a:cubicBezTo>
                    <a:pt x="296" y="1598"/>
                    <a:pt x="281" y="1578"/>
                    <a:pt x="292" y="1564"/>
                  </a:cubicBezTo>
                  <a:cubicBezTo>
                    <a:pt x="303" y="1550"/>
                    <a:pt x="319" y="1554"/>
                    <a:pt x="352" y="1528"/>
                  </a:cubicBezTo>
                  <a:cubicBezTo>
                    <a:pt x="385" y="1502"/>
                    <a:pt x="431" y="1457"/>
                    <a:pt x="488" y="1408"/>
                  </a:cubicBezTo>
                  <a:cubicBezTo>
                    <a:pt x="545" y="1359"/>
                    <a:pt x="621" y="1297"/>
                    <a:pt x="692" y="1236"/>
                  </a:cubicBezTo>
                  <a:cubicBezTo>
                    <a:pt x="763" y="1175"/>
                    <a:pt x="859" y="1093"/>
                    <a:pt x="916" y="1044"/>
                  </a:cubicBezTo>
                  <a:cubicBezTo>
                    <a:pt x="973" y="995"/>
                    <a:pt x="997" y="975"/>
                    <a:pt x="1036" y="940"/>
                  </a:cubicBezTo>
                  <a:cubicBezTo>
                    <a:pt x="1075" y="905"/>
                    <a:pt x="1112" y="870"/>
                    <a:pt x="1152" y="836"/>
                  </a:cubicBezTo>
                  <a:cubicBezTo>
                    <a:pt x="1192" y="802"/>
                    <a:pt x="1237" y="767"/>
                    <a:pt x="1276" y="736"/>
                  </a:cubicBezTo>
                  <a:cubicBezTo>
                    <a:pt x="1315" y="705"/>
                    <a:pt x="1351" y="675"/>
                    <a:pt x="1384" y="648"/>
                  </a:cubicBezTo>
                  <a:cubicBezTo>
                    <a:pt x="1417" y="621"/>
                    <a:pt x="1445" y="601"/>
                    <a:pt x="1476" y="576"/>
                  </a:cubicBezTo>
                  <a:cubicBezTo>
                    <a:pt x="1507" y="551"/>
                    <a:pt x="1535" y="526"/>
                    <a:pt x="1572" y="496"/>
                  </a:cubicBezTo>
                  <a:cubicBezTo>
                    <a:pt x="1609" y="466"/>
                    <a:pt x="1655" y="432"/>
                    <a:pt x="1700" y="396"/>
                  </a:cubicBezTo>
                  <a:cubicBezTo>
                    <a:pt x="1745" y="360"/>
                    <a:pt x="1795" y="318"/>
                    <a:pt x="1840" y="280"/>
                  </a:cubicBezTo>
                  <a:cubicBezTo>
                    <a:pt x="1885" y="242"/>
                    <a:pt x="1924" y="215"/>
                    <a:pt x="1972" y="168"/>
                  </a:cubicBezTo>
                  <a:cubicBezTo>
                    <a:pt x="2020" y="121"/>
                    <a:pt x="2074" y="60"/>
                    <a:pt x="2128" y="0"/>
                  </a:cubicBezTo>
                </a:path>
              </a:pathLst>
            </a:cu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38" name="Line 6"/>
            <p:cNvSpPr>
              <a:spLocks noChangeShapeType="1"/>
            </p:cNvSpPr>
            <p:nvPr/>
          </p:nvSpPr>
          <p:spPr bwMode="auto">
            <a:xfrm flipH="1" flipV="1">
              <a:off x="3267" y="2124"/>
              <a:ext cx="180" cy="42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39" name="Text Box 7"/>
            <p:cNvSpPr txBox="1">
              <a:spLocks noChangeArrowheads="1"/>
            </p:cNvSpPr>
            <p:nvPr/>
          </p:nvSpPr>
          <p:spPr bwMode="auto">
            <a:xfrm>
              <a:off x="2701" y="2513"/>
              <a:ext cx="16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de-DE" sz="1800">
                  <a:solidFill>
                    <a:schemeClr val="tx2"/>
                  </a:solidFill>
                  <a:latin typeface="Arial" charset="0"/>
                </a:rPr>
                <a:t>Optimal path</a:t>
              </a:r>
            </a:p>
            <a:p>
              <a:pPr algn="ctr" eaLnBrk="0" hangingPunct="0"/>
              <a:r>
                <a:rPr lang="de-DE" sz="1800">
                  <a:solidFill>
                    <a:schemeClr val="tx2"/>
                  </a:solidFill>
                  <a:latin typeface="Arial" charset="0"/>
                </a:rPr>
                <a:t>(dynamic programming )</a:t>
              </a:r>
              <a:endParaRPr lang="en-GB" sz="1800">
                <a:solidFill>
                  <a:schemeClr val="tx2"/>
                </a:solidFill>
                <a:latin typeface="Arial" charset="0"/>
              </a:endParaRPr>
            </a:p>
          </p:txBody>
        </p:sp>
      </p:grpSp>
      <p:grpSp>
        <p:nvGrpSpPr>
          <p:cNvPr id="632840" name="Group 8"/>
          <p:cNvGrpSpPr>
            <a:grpSpLocks/>
          </p:cNvGrpSpPr>
          <p:nvPr/>
        </p:nvGrpSpPr>
        <p:grpSpPr bwMode="auto">
          <a:xfrm>
            <a:off x="2794000" y="2019300"/>
            <a:ext cx="2063750" cy="1524000"/>
            <a:chOff x="2000" y="1392"/>
            <a:chExt cx="1300" cy="960"/>
          </a:xfrm>
        </p:grpSpPr>
        <p:sp>
          <p:nvSpPr>
            <p:cNvPr id="632841" name="Line 9"/>
            <p:cNvSpPr>
              <a:spLocks noChangeShapeType="1"/>
            </p:cNvSpPr>
            <p:nvPr/>
          </p:nvSpPr>
          <p:spPr bwMode="auto">
            <a:xfrm>
              <a:off x="2640" y="1776"/>
              <a:ext cx="384"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42" name="Text Box 10"/>
            <p:cNvSpPr txBox="1">
              <a:spLocks noChangeArrowheads="1"/>
            </p:cNvSpPr>
            <p:nvPr/>
          </p:nvSpPr>
          <p:spPr bwMode="auto">
            <a:xfrm>
              <a:off x="2000" y="1392"/>
              <a:ext cx="1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de-DE" sz="1800">
                  <a:latin typeface="Arial" charset="0"/>
                </a:rPr>
                <a:t>Similarity measure</a:t>
              </a:r>
            </a:p>
            <a:p>
              <a:pPr algn="ctr" eaLnBrk="0" hangingPunct="0"/>
              <a:r>
                <a:rPr lang="de-DE" sz="1800">
                  <a:latin typeface="Arial" charset="0"/>
                </a:rPr>
                <a:t>(SSD or NCC)</a:t>
              </a:r>
              <a:endParaRPr lang="en-GB" sz="1800">
                <a:latin typeface="Arial" charset="0"/>
              </a:endParaRPr>
            </a:p>
          </p:txBody>
        </p:sp>
      </p:grpSp>
      <p:sp>
        <p:nvSpPr>
          <p:cNvPr id="632843" name="Freeform 11"/>
          <p:cNvSpPr>
            <a:spLocks noChangeAspect="1"/>
          </p:cNvSpPr>
          <p:nvPr/>
        </p:nvSpPr>
        <p:spPr bwMode="auto">
          <a:xfrm>
            <a:off x="2101850" y="2063750"/>
            <a:ext cx="3175" cy="3192463"/>
          </a:xfrm>
          <a:custGeom>
            <a:avLst/>
            <a:gdLst>
              <a:gd name="T0" fmla="*/ 0 w 2"/>
              <a:gd name="T1" fmla="*/ 2011 h 2011"/>
              <a:gd name="T2" fmla="*/ 2 w 2"/>
              <a:gd name="T3" fmla="*/ 0 h 2011"/>
            </a:gdLst>
            <a:ahLst/>
            <a:cxnLst>
              <a:cxn ang="0">
                <a:pos x="T0" y="T1"/>
              </a:cxn>
              <a:cxn ang="0">
                <a:pos x="T2" y="T3"/>
              </a:cxn>
            </a:cxnLst>
            <a:rect l="0" t="0" r="r" b="b"/>
            <a:pathLst>
              <a:path w="2" h="2011">
                <a:moveTo>
                  <a:pt x="0" y="2011"/>
                </a:moveTo>
                <a:lnTo>
                  <a:pt x="2" y="0"/>
                </a:lnTo>
              </a:path>
            </a:pathLst>
          </a:custGeom>
          <a:noFill/>
          <a:ln w="28575"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44" name="Rectangle 12"/>
          <p:cNvSpPr>
            <a:spLocks noChangeArrowheads="1"/>
          </p:cNvSpPr>
          <p:nvPr/>
        </p:nvSpPr>
        <p:spPr bwMode="auto">
          <a:xfrm>
            <a:off x="6578600" y="1935163"/>
            <a:ext cx="254317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type="none" w="sm" len="lg"/>
                <a:tailEnd type="none" w="sm"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800">
                <a:solidFill>
                  <a:schemeClr val="tx2"/>
                </a:solidFill>
                <a:latin typeface="Arial" charset="0"/>
              </a:rPr>
              <a:t>Constraints</a:t>
            </a:r>
          </a:p>
          <a:p>
            <a:pPr eaLnBrk="0" hangingPunct="0">
              <a:spcAft>
                <a:spcPct val="20000"/>
              </a:spcAft>
              <a:buFontTx/>
              <a:buChar char="•"/>
            </a:pPr>
            <a:r>
              <a:rPr lang="de-DE" sz="1800">
                <a:solidFill>
                  <a:schemeClr val="tx2"/>
                </a:solidFill>
                <a:latin typeface="Arial" charset="0"/>
              </a:rPr>
              <a:t> epipolar</a:t>
            </a:r>
          </a:p>
          <a:p>
            <a:pPr eaLnBrk="0" hangingPunct="0">
              <a:spcAft>
                <a:spcPct val="20000"/>
              </a:spcAft>
              <a:buFontTx/>
              <a:buChar char="•"/>
            </a:pPr>
            <a:r>
              <a:rPr lang="de-DE" sz="1800">
                <a:solidFill>
                  <a:schemeClr val="tx2"/>
                </a:solidFill>
                <a:latin typeface="Arial" charset="0"/>
              </a:rPr>
              <a:t> ordering</a:t>
            </a:r>
          </a:p>
          <a:p>
            <a:pPr eaLnBrk="0" hangingPunct="0">
              <a:spcAft>
                <a:spcPct val="20000"/>
              </a:spcAft>
              <a:buFontTx/>
              <a:buChar char="•"/>
            </a:pPr>
            <a:r>
              <a:rPr lang="de-DE" sz="1800">
                <a:solidFill>
                  <a:schemeClr val="tx2"/>
                </a:solidFill>
                <a:latin typeface="Arial" charset="0"/>
              </a:rPr>
              <a:t> uniqueness</a:t>
            </a:r>
          </a:p>
          <a:p>
            <a:pPr eaLnBrk="0" hangingPunct="0">
              <a:spcAft>
                <a:spcPct val="20000"/>
              </a:spcAft>
              <a:buFontTx/>
              <a:buChar char="•"/>
            </a:pPr>
            <a:r>
              <a:rPr lang="de-DE" sz="1800">
                <a:solidFill>
                  <a:schemeClr val="tx2"/>
                </a:solidFill>
                <a:latin typeface="Arial" charset="0"/>
              </a:rPr>
              <a:t> disparity limit</a:t>
            </a:r>
          </a:p>
          <a:p>
            <a:pPr eaLnBrk="0" hangingPunct="0">
              <a:spcBef>
                <a:spcPct val="40000"/>
              </a:spcBef>
              <a:spcAft>
                <a:spcPct val="20000"/>
              </a:spcAft>
            </a:pPr>
            <a:r>
              <a:rPr lang="en-GB" sz="1800">
                <a:solidFill>
                  <a:schemeClr val="tx2"/>
                </a:solidFill>
                <a:latin typeface="Arial" charset="0"/>
              </a:rPr>
              <a:t>Trade-off</a:t>
            </a:r>
          </a:p>
          <a:p>
            <a:pPr eaLnBrk="0" hangingPunct="0">
              <a:spcAft>
                <a:spcPct val="20000"/>
              </a:spcAft>
              <a:buFontTx/>
              <a:buChar char="•"/>
            </a:pPr>
            <a:r>
              <a:rPr lang="en-GB" sz="1800">
                <a:solidFill>
                  <a:schemeClr val="tx2"/>
                </a:solidFill>
                <a:latin typeface="Arial" charset="0"/>
              </a:rPr>
              <a:t> Matching cost</a:t>
            </a:r>
            <a:r>
              <a:rPr lang="en-US" sz="1800">
                <a:solidFill>
                  <a:schemeClr val="tx2"/>
                </a:solidFill>
                <a:latin typeface="Arial" charset="0"/>
              </a:rPr>
              <a:t> (data)</a:t>
            </a:r>
            <a:endParaRPr lang="en-GB" sz="1800">
              <a:solidFill>
                <a:schemeClr val="tx2"/>
              </a:solidFill>
              <a:latin typeface="Arial" charset="0"/>
            </a:endParaRPr>
          </a:p>
          <a:p>
            <a:pPr eaLnBrk="0" hangingPunct="0">
              <a:spcAft>
                <a:spcPct val="20000"/>
              </a:spcAft>
              <a:buFontTx/>
              <a:buChar char="•"/>
            </a:pPr>
            <a:r>
              <a:rPr lang="en-GB" sz="1800">
                <a:solidFill>
                  <a:schemeClr val="tx2"/>
                </a:solidFill>
                <a:latin typeface="Arial" charset="0"/>
              </a:rPr>
              <a:t> Discontinuities</a:t>
            </a:r>
            <a:r>
              <a:rPr lang="en-US" sz="1800">
                <a:solidFill>
                  <a:schemeClr val="tx2"/>
                </a:solidFill>
                <a:latin typeface="Arial" charset="0"/>
              </a:rPr>
              <a:t> (prior)</a:t>
            </a:r>
            <a:endParaRPr lang="en-GB" sz="1800">
              <a:solidFill>
                <a:schemeClr val="tx2"/>
              </a:solidFill>
              <a:latin typeface="Arial" charset="0"/>
            </a:endParaRPr>
          </a:p>
        </p:txBody>
      </p:sp>
      <p:sp>
        <p:nvSpPr>
          <p:cNvPr id="632845" name="Rectangle 13"/>
          <p:cNvSpPr>
            <a:spLocks noChangeArrowheads="1"/>
          </p:cNvSpPr>
          <p:nvPr/>
        </p:nvSpPr>
        <p:spPr bwMode="auto">
          <a:xfrm>
            <a:off x="1981200" y="5943600"/>
            <a:ext cx="48371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Consider all paths that satisfy the constraints</a:t>
            </a:r>
          </a:p>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pick best using dynamic programming</a:t>
            </a:r>
            <a:endParaRPr lang="en-GB" sz="1800">
              <a:solidFill>
                <a:schemeClr val="tx2"/>
              </a:solidFill>
              <a:latin typeface="Trebuchet MS" charset="0"/>
            </a:endParaRPr>
          </a:p>
        </p:txBody>
      </p:sp>
    </p:spTree>
    <p:extLst>
      <p:ext uri="{BB962C8B-B14F-4D97-AF65-F5344CB8AC3E}">
        <p14:creationId xmlns:p14="http://schemas.microsoft.com/office/powerpoint/2010/main" val="1443729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32836"/>
                                        </p:tgtEl>
                                        <p:attrNameLst>
                                          <p:attrName>style.visibility</p:attrName>
                                        </p:attrNameLst>
                                      </p:cBhvr>
                                      <p:to>
                                        <p:strVal val="visible"/>
                                      </p:to>
                                    </p:set>
                                    <p:animEffect transition="in" filter="dissolve">
                                      <p:cBhvr>
                                        <p:cTn id="7" dur="500"/>
                                        <p:tgtEl>
                                          <p:spTgt spid="632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endParaRPr lang="en-US"/>
          </a:p>
        </p:txBody>
      </p:sp>
      <p:sp>
        <p:nvSpPr>
          <p:cNvPr id="641027" name="Rectangle 3"/>
          <p:cNvSpPr>
            <a:spLocks noGrp="1" noChangeArrowheads="1"/>
          </p:cNvSpPr>
          <p:nvPr>
            <p:ph type="body" idx="1"/>
          </p:nvPr>
        </p:nvSpPr>
        <p:spPr/>
        <p:txBody>
          <a:bodyPr/>
          <a:lstStyle/>
          <a:p>
            <a:endParaRPr lang="en-US"/>
          </a:p>
        </p:txBody>
      </p:sp>
      <p:pic>
        <p:nvPicPr>
          <p:cNvPr id="64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
            <a:ext cx="2547938"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0800"/>
            <a:ext cx="2514600"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1219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590800"/>
            <a:ext cx="2500313"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257134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en-US" dirty="0"/>
              <a:t>Energy minimization</a:t>
            </a:r>
          </a:p>
        </p:txBody>
      </p:sp>
      <p:pic>
        <p:nvPicPr>
          <p:cNvPr id="64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58" y="1219200"/>
            <a:ext cx="8468168"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3076" name="Rectangle 4"/>
          <p:cNvSpPr>
            <a:spLocks noChangeArrowheads="1"/>
          </p:cNvSpPr>
          <p:nvPr/>
        </p:nvSpPr>
        <p:spPr bwMode="auto">
          <a:xfrm>
            <a:off x="5867400" y="6464300"/>
            <a:ext cx="254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Tree>
    <p:extLst>
      <p:ext uri="{BB962C8B-B14F-4D97-AF65-F5344CB8AC3E}">
        <p14:creationId xmlns:p14="http://schemas.microsoft.com/office/powerpoint/2010/main" val="41521489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a:t>Graph Cut</a:t>
            </a:r>
          </a:p>
        </p:txBody>
      </p:sp>
      <p:pic>
        <p:nvPicPr>
          <p:cNvPr id="64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51280"/>
            <a:ext cx="8372475" cy="471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24" name="Rectangle 4"/>
          <p:cNvSpPr>
            <a:spLocks noChangeArrowheads="1"/>
          </p:cNvSpPr>
          <p:nvPr/>
        </p:nvSpPr>
        <p:spPr bwMode="auto">
          <a:xfrm>
            <a:off x="5867400" y="6464300"/>
            <a:ext cx="254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
        <p:nvSpPr>
          <p:cNvPr id="645125" name="Rectangle 5"/>
          <p:cNvSpPr>
            <a:spLocks noChangeArrowheads="1"/>
          </p:cNvSpPr>
          <p:nvPr/>
        </p:nvSpPr>
        <p:spPr bwMode="auto">
          <a:xfrm>
            <a:off x="1981200" y="5992813"/>
            <a:ext cx="53816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2000">
                <a:solidFill>
                  <a:schemeClr val="tx2"/>
                </a:solidFill>
                <a:latin typeface="Trebuchet MS" charset="0"/>
              </a:rPr>
              <a:t>(general formulation requires multi-way cut!)</a:t>
            </a:r>
            <a:endParaRPr lang="en-GB" sz="2000">
              <a:solidFill>
                <a:schemeClr val="tx2"/>
              </a:solidFill>
              <a:latin typeface="Trebuchet MS" charset="0"/>
            </a:endParaRPr>
          </a:p>
        </p:txBody>
      </p:sp>
    </p:spTree>
    <p:extLst>
      <p:ext uri="{BB962C8B-B14F-4D97-AF65-F5344CB8AC3E}">
        <p14:creationId xmlns:p14="http://schemas.microsoft.com/office/powerpoint/2010/main" val="907166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172" name="Picture 4" descr="s10"/>
          <p:cNvPicPr>
            <a:picLocks noChangeAspect="1" noChangeArrowheads="1"/>
          </p:cNvPicPr>
          <p:nvPr/>
        </p:nvPicPr>
        <p:blipFill>
          <a:blip r:embed="rId3">
            <a:extLst>
              <a:ext uri="{28A0092B-C50C-407E-A947-70E740481C1C}">
                <a14:useLocalDpi xmlns:a14="http://schemas.microsoft.com/office/drawing/2010/main" val="0"/>
              </a:ext>
            </a:extLst>
          </a:blip>
          <a:srcRect l="7954" t="23529" r="6818" b="7353"/>
          <a:stretch>
            <a:fillRect/>
          </a:stretch>
        </p:blipFill>
        <p:spPr bwMode="auto">
          <a:xfrm>
            <a:off x="342089" y="762000"/>
            <a:ext cx="8268511" cy="5181600"/>
          </a:xfrm>
          <a:prstGeom prst="rect">
            <a:avLst/>
          </a:prstGeom>
          <a:noFill/>
          <a:extLst>
            <a:ext uri="{909E8E84-426E-40dd-AFC4-6F175D3DCCD1}">
              <a14:hiddenFill xmlns:a14="http://schemas.microsoft.com/office/drawing/2010/main">
                <a:solidFill>
                  <a:srgbClr val="FFFFFF"/>
                </a:solidFill>
              </a14:hiddenFill>
            </a:ext>
          </a:extLst>
        </p:spPr>
      </p:pic>
      <p:sp>
        <p:nvSpPr>
          <p:cNvPr id="647173" name="Rectangle 5"/>
          <p:cNvSpPr>
            <a:spLocks noChangeArrowheads="1"/>
          </p:cNvSpPr>
          <p:nvPr/>
        </p:nvSpPr>
        <p:spPr bwMode="auto">
          <a:xfrm>
            <a:off x="6477000" y="6248400"/>
            <a:ext cx="2468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dirty="0">
                <a:solidFill>
                  <a:schemeClr val="tx2"/>
                </a:solidFill>
                <a:latin typeface="Trebuchet MS" charset="0"/>
              </a:rPr>
              <a:t>(Roy </a:t>
            </a:r>
            <a:r>
              <a:rPr lang="de-DE" sz="1800" dirty="0" err="1">
                <a:solidFill>
                  <a:schemeClr val="tx2"/>
                </a:solidFill>
                <a:latin typeface="Trebuchet MS" charset="0"/>
              </a:rPr>
              <a:t>and</a:t>
            </a:r>
            <a:r>
              <a:rPr lang="de-DE" sz="1800" dirty="0">
                <a:solidFill>
                  <a:schemeClr val="tx2"/>
                </a:solidFill>
                <a:latin typeface="Trebuchet MS" charset="0"/>
              </a:rPr>
              <a:t> Cox ICCV‘98)</a:t>
            </a:r>
            <a:endParaRPr lang="en-GB" sz="1800" dirty="0">
              <a:solidFill>
                <a:schemeClr val="tx2"/>
              </a:solidFill>
              <a:latin typeface="Trebuchet MS" charset="0"/>
            </a:endParaRPr>
          </a:p>
        </p:txBody>
      </p:sp>
      <p:sp>
        <p:nvSpPr>
          <p:cNvPr id="647174" name="Rectangle 6"/>
          <p:cNvSpPr>
            <a:spLocks noGrp="1" noChangeArrowheads="1"/>
          </p:cNvSpPr>
          <p:nvPr>
            <p:ph type="title"/>
          </p:nvPr>
        </p:nvSpPr>
        <p:spPr>
          <a:xfrm>
            <a:off x="1676400" y="152400"/>
            <a:ext cx="7239000" cy="533400"/>
          </a:xfrm>
          <a:noFill/>
          <a:ln/>
        </p:spPr>
        <p:txBody>
          <a:bodyPr>
            <a:normAutofit fontScale="90000"/>
          </a:bodyPr>
          <a:lstStyle/>
          <a:p>
            <a:r>
              <a:rPr lang="en-US" sz="3600"/>
              <a:t>Simplified graph cut</a:t>
            </a:r>
          </a:p>
        </p:txBody>
      </p:sp>
    </p:spTree>
    <p:extLst>
      <p:ext uri="{BB962C8B-B14F-4D97-AF65-F5344CB8AC3E}">
        <p14:creationId xmlns:p14="http://schemas.microsoft.com/office/powerpoint/2010/main" val="31670164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endParaRPr lang="en-US"/>
          </a:p>
        </p:txBody>
      </p:sp>
      <p:sp>
        <p:nvSpPr>
          <p:cNvPr id="649219" name="Rectangle 3"/>
          <p:cNvSpPr>
            <a:spLocks noGrp="1" noChangeArrowheads="1"/>
          </p:cNvSpPr>
          <p:nvPr>
            <p:ph type="body" idx="1"/>
          </p:nvPr>
        </p:nvSpPr>
        <p:spPr/>
        <p:txBody>
          <a:bodyPr/>
          <a:lstStyle/>
          <a:p>
            <a:endParaRPr lang="en-US"/>
          </a:p>
        </p:txBody>
      </p:sp>
      <p:pic>
        <p:nvPicPr>
          <p:cNvPr id="64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28600"/>
            <a:ext cx="2547938"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572000"/>
            <a:ext cx="2514600"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31242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6688" y="4562475"/>
            <a:ext cx="2424112"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425700"/>
            <a:ext cx="24384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8450" y="2362200"/>
            <a:ext cx="2495550"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91581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 quiz.</a:t>
            </a:r>
            <a:endParaRPr lang="en-US" dirty="0"/>
          </a:p>
        </p:txBody>
      </p:sp>
      <p:sp>
        <p:nvSpPr>
          <p:cNvPr id="3" name="Content Placeholder 2"/>
          <p:cNvSpPr>
            <a:spLocks noGrp="1"/>
          </p:cNvSpPr>
          <p:nvPr>
            <p:ph idx="1"/>
          </p:nvPr>
        </p:nvSpPr>
        <p:spPr/>
        <p:txBody>
          <a:bodyPr/>
          <a:lstStyle/>
          <a:p>
            <a:r>
              <a:rPr lang="en-US" dirty="0" smtClean="0"/>
              <a:t>What are features of a scene that make it hard to get good stereo depth?</a:t>
            </a:r>
            <a:endParaRPr lang="en-US" dirty="0"/>
          </a:p>
        </p:txBody>
      </p:sp>
    </p:spTree>
    <p:extLst>
      <p:ext uri="{BB962C8B-B14F-4D97-AF65-F5344CB8AC3E}">
        <p14:creationId xmlns:p14="http://schemas.microsoft.com/office/powerpoint/2010/main" val="31353820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every vision problem,</a:t>
            </a:r>
            <a:endParaRPr lang="en-US" dirty="0"/>
          </a:p>
        </p:txBody>
      </p:sp>
      <p:sp>
        <p:nvSpPr>
          <p:cNvPr id="3" name="Content Placeholder 2"/>
          <p:cNvSpPr>
            <a:spLocks noGrp="1"/>
          </p:cNvSpPr>
          <p:nvPr>
            <p:ph idx="1"/>
          </p:nvPr>
        </p:nvSpPr>
        <p:spPr/>
        <p:txBody>
          <a:bodyPr/>
          <a:lstStyle/>
          <a:p>
            <a:r>
              <a:rPr lang="en-US" dirty="0" smtClean="0"/>
              <a:t>… there is an engineering solution.</a:t>
            </a:r>
            <a:endParaRPr lang="en-US" dirty="0"/>
          </a:p>
        </p:txBody>
      </p:sp>
    </p:spTree>
    <p:extLst>
      <p:ext uri="{BB962C8B-B14F-4D97-AF65-F5344CB8AC3E}">
        <p14:creationId xmlns:p14="http://schemas.microsoft.com/office/powerpoint/2010/main" val="42444925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840187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Lecture </a:t>
            </a:r>
            <a:r>
              <a:rPr lang="en-US" dirty="0" smtClean="0"/>
              <a:t>10: Depth</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890" name="Picture 2" descr="MCED00214_00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295400"/>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1891" name="Freeform 3"/>
          <p:cNvSpPr>
            <a:spLocks/>
          </p:cNvSpPr>
          <p:nvPr/>
        </p:nvSpPr>
        <p:spPr bwMode="auto">
          <a:xfrm>
            <a:off x="5059363" y="3003550"/>
            <a:ext cx="2171700" cy="3009900"/>
          </a:xfrm>
          <a:custGeom>
            <a:avLst/>
            <a:gdLst>
              <a:gd name="T0" fmla="*/ 0 w 1368"/>
              <a:gd name="T1" fmla="*/ 852 h 1896"/>
              <a:gd name="T2" fmla="*/ 1368 w 1368"/>
              <a:gd name="T3" fmla="*/ 0 h 1896"/>
              <a:gd name="T4" fmla="*/ 1368 w 1368"/>
              <a:gd name="T5" fmla="*/ 1050 h 1896"/>
              <a:gd name="T6" fmla="*/ 0 w 1368"/>
              <a:gd name="T7" fmla="*/ 1896 h 1896"/>
              <a:gd name="T8" fmla="*/ 0 w 1368"/>
              <a:gd name="T9" fmla="*/ 852 h 1896"/>
            </a:gdLst>
            <a:ahLst/>
            <a:cxnLst>
              <a:cxn ang="0">
                <a:pos x="T0" y="T1"/>
              </a:cxn>
              <a:cxn ang="0">
                <a:pos x="T2" y="T3"/>
              </a:cxn>
              <a:cxn ang="0">
                <a:pos x="T4" y="T5"/>
              </a:cxn>
              <a:cxn ang="0">
                <a:pos x="T6" y="T7"/>
              </a:cxn>
              <a:cxn ang="0">
                <a:pos x="T8" y="T9"/>
              </a:cxn>
            </a:cxnLst>
            <a:rect l="0" t="0" r="r" b="b"/>
            <a:pathLst>
              <a:path w="1368" h="1896">
                <a:moveTo>
                  <a:pt x="0" y="852"/>
                </a:moveTo>
                <a:lnTo>
                  <a:pt x="1368" y="0"/>
                </a:lnTo>
                <a:lnTo>
                  <a:pt x="1368" y="1050"/>
                </a:lnTo>
                <a:lnTo>
                  <a:pt x="0" y="1896"/>
                </a:lnTo>
                <a:lnTo>
                  <a:pt x="0" y="852"/>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2" name="Freeform 4"/>
          <p:cNvSpPr>
            <a:spLocks/>
          </p:cNvSpPr>
          <p:nvPr/>
        </p:nvSpPr>
        <p:spPr bwMode="auto">
          <a:xfrm>
            <a:off x="1998663" y="2940050"/>
            <a:ext cx="2143125" cy="3028950"/>
          </a:xfrm>
          <a:custGeom>
            <a:avLst/>
            <a:gdLst>
              <a:gd name="T0" fmla="*/ 0 w 1350"/>
              <a:gd name="T1" fmla="*/ 0 h 1908"/>
              <a:gd name="T2" fmla="*/ 1350 w 1350"/>
              <a:gd name="T3" fmla="*/ 894 h 1908"/>
              <a:gd name="T4" fmla="*/ 1350 w 1350"/>
              <a:gd name="T5" fmla="*/ 1908 h 1908"/>
              <a:gd name="T6" fmla="*/ 0 w 1350"/>
              <a:gd name="T7" fmla="*/ 1002 h 1908"/>
              <a:gd name="T8" fmla="*/ 0 w 1350"/>
              <a:gd name="T9" fmla="*/ 0 h 1908"/>
            </a:gdLst>
            <a:ahLst/>
            <a:cxnLst>
              <a:cxn ang="0">
                <a:pos x="T0" y="T1"/>
              </a:cxn>
              <a:cxn ang="0">
                <a:pos x="T2" y="T3"/>
              </a:cxn>
              <a:cxn ang="0">
                <a:pos x="T4" y="T5"/>
              </a:cxn>
              <a:cxn ang="0">
                <a:pos x="T6" y="T7"/>
              </a:cxn>
              <a:cxn ang="0">
                <a:pos x="T8" y="T9"/>
              </a:cxn>
            </a:cxnLst>
            <a:rect l="0" t="0" r="r" b="b"/>
            <a:pathLst>
              <a:path w="1350" h="1908">
                <a:moveTo>
                  <a:pt x="0" y="0"/>
                </a:moveTo>
                <a:lnTo>
                  <a:pt x="1350" y="894"/>
                </a:lnTo>
                <a:lnTo>
                  <a:pt x="1350" y="1908"/>
                </a:lnTo>
                <a:lnTo>
                  <a:pt x="0" y="1002"/>
                </a:lnTo>
                <a:lnTo>
                  <a:pt x="0" y="0"/>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3" name="Rectangle 5"/>
          <p:cNvSpPr>
            <a:spLocks noGrp="1" noChangeArrowheads="1"/>
          </p:cNvSpPr>
          <p:nvPr>
            <p:ph type="title"/>
          </p:nvPr>
        </p:nvSpPr>
        <p:spPr>
          <a:xfrm>
            <a:off x="381000" y="-76200"/>
            <a:ext cx="8229600" cy="1143000"/>
          </a:xfrm>
        </p:spPr>
        <p:txBody>
          <a:bodyPr/>
          <a:lstStyle/>
          <a:p>
            <a:r>
              <a:rPr lang="en-US" sz="3600"/>
              <a:t>Stereo Triangulation</a:t>
            </a:r>
          </a:p>
        </p:txBody>
      </p:sp>
      <p:grpSp>
        <p:nvGrpSpPr>
          <p:cNvPr id="1701894" name="Group 6"/>
          <p:cNvGrpSpPr>
            <a:grpSpLocks/>
          </p:cNvGrpSpPr>
          <p:nvPr/>
        </p:nvGrpSpPr>
        <p:grpSpPr bwMode="auto">
          <a:xfrm>
            <a:off x="1811338" y="6021388"/>
            <a:ext cx="409575" cy="504825"/>
            <a:chOff x="355" y="3718"/>
            <a:chExt cx="288" cy="355"/>
          </a:xfrm>
        </p:grpSpPr>
        <p:sp>
          <p:nvSpPr>
            <p:cNvPr id="1701895" name="Line 7"/>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6" name="Line 8"/>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7" name="Freeform 9"/>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898" name="Line 10"/>
          <p:cNvSpPr>
            <a:spLocks noChangeShapeType="1"/>
          </p:cNvSpPr>
          <p:nvPr/>
        </p:nvSpPr>
        <p:spPr bwMode="auto">
          <a:xfrm flipV="1">
            <a:off x="3294063" y="4394200"/>
            <a:ext cx="2876550" cy="1428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01899" name="Group 11"/>
          <p:cNvGrpSpPr>
            <a:grpSpLocks/>
          </p:cNvGrpSpPr>
          <p:nvPr/>
        </p:nvGrpSpPr>
        <p:grpSpPr bwMode="auto">
          <a:xfrm>
            <a:off x="4821238" y="1870075"/>
            <a:ext cx="2455862" cy="3932238"/>
            <a:chOff x="2352" y="1168"/>
            <a:chExt cx="1547" cy="2477"/>
          </a:xfrm>
        </p:grpSpPr>
        <p:sp>
          <p:nvSpPr>
            <p:cNvPr id="1701900" name="Line 12"/>
            <p:cNvSpPr>
              <a:spLocks noChangeShapeType="1"/>
            </p:cNvSpPr>
            <p:nvPr/>
          </p:nvSpPr>
          <p:spPr bwMode="auto">
            <a:xfrm>
              <a:off x="3369" y="2798"/>
              <a:ext cx="530" cy="84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1" name="Line 13"/>
            <p:cNvSpPr>
              <a:spLocks noChangeShapeType="1"/>
            </p:cNvSpPr>
            <p:nvPr/>
          </p:nvSpPr>
          <p:spPr bwMode="auto">
            <a:xfrm>
              <a:off x="2352" y="1168"/>
              <a:ext cx="605" cy="96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2" name="Line 14"/>
            <p:cNvSpPr>
              <a:spLocks noChangeShapeType="1"/>
            </p:cNvSpPr>
            <p:nvPr/>
          </p:nvSpPr>
          <p:spPr bwMode="auto">
            <a:xfrm>
              <a:off x="2985" y="2181"/>
              <a:ext cx="333" cy="532"/>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1903" name="Group 15"/>
          <p:cNvGrpSpPr>
            <a:grpSpLocks/>
          </p:cNvGrpSpPr>
          <p:nvPr/>
        </p:nvGrpSpPr>
        <p:grpSpPr bwMode="auto">
          <a:xfrm flipH="1">
            <a:off x="7192963" y="5838825"/>
            <a:ext cx="409575" cy="504825"/>
            <a:chOff x="355" y="3718"/>
            <a:chExt cx="288" cy="355"/>
          </a:xfrm>
        </p:grpSpPr>
        <p:sp>
          <p:nvSpPr>
            <p:cNvPr id="1701904" name="Line 16"/>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5" name="Line 17"/>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6" name="Freeform 18"/>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907" name="Oval 19"/>
          <p:cNvSpPr>
            <a:spLocks noChangeArrowheads="1"/>
          </p:cNvSpPr>
          <p:nvPr/>
        </p:nvSpPr>
        <p:spPr bwMode="auto">
          <a:xfrm>
            <a:off x="4743450" y="1801813"/>
            <a:ext cx="157163" cy="1571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01908" name="Group 20"/>
          <p:cNvGrpSpPr>
            <a:grpSpLocks/>
          </p:cNvGrpSpPr>
          <p:nvPr/>
        </p:nvGrpSpPr>
        <p:grpSpPr bwMode="auto">
          <a:xfrm>
            <a:off x="2159000" y="1944688"/>
            <a:ext cx="2609850" cy="4030662"/>
            <a:chOff x="675" y="1215"/>
            <a:chExt cx="1644" cy="2539"/>
          </a:xfrm>
        </p:grpSpPr>
        <p:sp>
          <p:nvSpPr>
            <p:cNvPr id="1701909" name="Line 21"/>
            <p:cNvSpPr>
              <a:spLocks noChangeShapeType="1"/>
            </p:cNvSpPr>
            <p:nvPr/>
          </p:nvSpPr>
          <p:spPr bwMode="auto">
            <a:xfrm flipH="1">
              <a:off x="675" y="3079"/>
              <a:ext cx="422" cy="6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10" name="Line 22"/>
            <p:cNvSpPr>
              <a:spLocks noChangeShapeType="1"/>
            </p:cNvSpPr>
            <p:nvPr/>
          </p:nvSpPr>
          <p:spPr bwMode="auto">
            <a:xfrm flipH="1">
              <a:off x="1100" y="2243"/>
              <a:ext cx="553" cy="83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11" name="Line 23"/>
            <p:cNvSpPr>
              <a:spLocks noChangeShapeType="1"/>
            </p:cNvSpPr>
            <p:nvPr/>
          </p:nvSpPr>
          <p:spPr bwMode="auto">
            <a:xfrm flipH="1">
              <a:off x="1661" y="1215"/>
              <a:ext cx="658" cy="101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912" name="Line 24"/>
          <p:cNvSpPr>
            <a:spLocks noChangeShapeType="1"/>
          </p:cNvSpPr>
          <p:nvPr/>
        </p:nvSpPr>
        <p:spPr bwMode="auto">
          <a:xfrm>
            <a:off x="2001838" y="3816350"/>
            <a:ext cx="215265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1913" name="Oval 25"/>
          <p:cNvSpPr>
            <a:spLocks noChangeArrowheads="1"/>
          </p:cNvSpPr>
          <p:nvPr/>
        </p:nvSpPr>
        <p:spPr bwMode="auto">
          <a:xfrm>
            <a:off x="2989263" y="4464050"/>
            <a:ext cx="157162" cy="1571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1914" name="Line 26"/>
          <p:cNvSpPr>
            <a:spLocks noChangeShapeType="1"/>
          </p:cNvSpPr>
          <p:nvPr/>
        </p:nvSpPr>
        <p:spPr bwMode="auto">
          <a:xfrm flipH="1">
            <a:off x="5068888" y="3863975"/>
            <a:ext cx="2162175"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1915" name="Oval 27"/>
          <p:cNvSpPr>
            <a:spLocks noChangeArrowheads="1"/>
          </p:cNvSpPr>
          <p:nvPr/>
        </p:nvSpPr>
        <p:spPr bwMode="auto">
          <a:xfrm>
            <a:off x="6321425" y="4314825"/>
            <a:ext cx="157163" cy="1571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1916" name="Text Box 28"/>
          <p:cNvSpPr txBox="1">
            <a:spLocks noChangeArrowheads="1"/>
          </p:cNvSpPr>
          <p:nvPr/>
        </p:nvSpPr>
        <p:spPr bwMode="auto">
          <a:xfrm>
            <a:off x="1457325" y="3960813"/>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I</a:t>
            </a:r>
          </a:p>
        </p:txBody>
      </p:sp>
      <p:sp>
        <p:nvSpPr>
          <p:cNvPr id="1701917" name="Text Box 29"/>
          <p:cNvSpPr txBox="1">
            <a:spLocks noChangeArrowheads="1"/>
          </p:cNvSpPr>
          <p:nvPr/>
        </p:nvSpPr>
        <p:spPr bwMode="auto">
          <a:xfrm>
            <a:off x="7548563" y="39608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J</a:t>
            </a:r>
          </a:p>
        </p:txBody>
      </p:sp>
      <p:sp>
        <p:nvSpPr>
          <p:cNvPr id="1701918" name="Text Box 30"/>
          <p:cNvSpPr txBox="1">
            <a:spLocks noChangeArrowheads="1"/>
          </p:cNvSpPr>
          <p:nvPr/>
        </p:nvSpPr>
        <p:spPr bwMode="auto">
          <a:xfrm>
            <a:off x="2833688" y="6211888"/>
            <a:ext cx="3525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Correspondence is hard!</a:t>
            </a:r>
          </a:p>
        </p:txBody>
      </p:sp>
      <p:sp>
        <p:nvSpPr>
          <p:cNvPr id="1701919" name="Rectangle 31"/>
          <p:cNvSpPr>
            <a:spLocks noChangeArrowheads="1"/>
          </p:cNvSpPr>
          <p:nvPr/>
        </p:nvSpPr>
        <p:spPr bwMode="auto">
          <a:xfrm flipV="1">
            <a:off x="3810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8717329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701903"/>
                                        </p:tgtEl>
                                        <p:attrNameLst>
                                          <p:attrName>style.visibility</p:attrName>
                                        </p:attrNameLst>
                                      </p:cBhvr>
                                      <p:to>
                                        <p:strVal val="visible"/>
                                      </p:to>
                                    </p:set>
                                    <p:animEffect transition="in" filter="fade">
                                      <p:cBhvr>
                                        <p:cTn id="7" dur="500"/>
                                        <p:tgtEl>
                                          <p:spTgt spid="1701903"/>
                                        </p:tgtEl>
                                      </p:cBhvr>
                                    </p:animEffect>
                                  </p:childTnLst>
                                </p:cTn>
                              </p:par>
                              <p:par>
                                <p:cTn id="8" presetID="10" presetClass="entr" presetSubtype="0" fill="hold" nodeType="withEffect">
                                  <p:stCondLst>
                                    <p:cond delay="0"/>
                                  </p:stCondLst>
                                  <p:childTnLst>
                                    <p:set>
                                      <p:cBhvr>
                                        <p:cTn id="9" dur="1" fill="hold">
                                          <p:stCondLst>
                                            <p:cond delay="0"/>
                                          </p:stCondLst>
                                        </p:cTn>
                                        <p:tgtEl>
                                          <p:spTgt spid="1701894"/>
                                        </p:tgtEl>
                                        <p:attrNameLst>
                                          <p:attrName>style.visibility</p:attrName>
                                        </p:attrNameLst>
                                      </p:cBhvr>
                                      <p:to>
                                        <p:strVal val="visible"/>
                                      </p:to>
                                    </p:set>
                                    <p:animEffect transition="in" filter="fade">
                                      <p:cBhvr>
                                        <p:cTn id="10" dur="500"/>
                                        <p:tgtEl>
                                          <p:spTgt spid="17018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01891"/>
                                        </p:tgtEl>
                                        <p:attrNameLst>
                                          <p:attrName>style.visibility</p:attrName>
                                        </p:attrNameLst>
                                      </p:cBhvr>
                                      <p:to>
                                        <p:strVal val="visible"/>
                                      </p:to>
                                    </p:set>
                                    <p:animEffect transition="in" filter="fade">
                                      <p:cBhvr>
                                        <p:cTn id="13" dur="500"/>
                                        <p:tgtEl>
                                          <p:spTgt spid="17018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01892"/>
                                        </p:tgtEl>
                                        <p:attrNameLst>
                                          <p:attrName>style.visibility</p:attrName>
                                        </p:attrNameLst>
                                      </p:cBhvr>
                                      <p:to>
                                        <p:strVal val="visible"/>
                                      </p:to>
                                    </p:set>
                                    <p:animEffect transition="in" filter="fade">
                                      <p:cBhvr>
                                        <p:cTn id="16" dur="500"/>
                                        <p:tgtEl>
                                          <p:spTgt spid="17018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01916"/>
                                        </p:tgtEl>
                                        <p:attrNameLst>
                                          <p:attrName>style.visibility</p:attrName>
                                        </p:attrNameLst>
                                      </p:cBhvr>
                                      <p:to>
                                        <p:strVal val="visible"/>
                                      </p:to>
                                    </p:set>
                                    <p:animEffect transition="in" filter="fade">
                                      <p:cBhvr>
                                        <p:cTn id="19" dur="500"/>
                                        <p:tgtEl>
                                          <p:spTgt spid="17019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01917"/>
                                        </p:tgtEl>
                                        <p:attrNameLst>
                                          <p:attrName>style.visibility</p:attrName>
                                        </p:attrNameLst>
                                      </p:cBhvr>
                                      <p:to>
                                        <p:strVal val="visible"/>
                                      </p:to>
                                    </p:set>
                                    <p:animEffect transition="in" filter="fade">
                                      <p:cBhvr>
                                        <p:cTn id="22" dur="500"/>
                                        <p:tgtEl>
                                          <p:spTgt spid="17019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01913"/>
                                        </p:tgtEl>
                                        <p:attrNameLst>
                                          <p:attrName>style.visibility</p:attrName>
                                        </p:attrNameLst>
                                      </p:cBhvr>
                                      <p:to>
                                        <p:strVal val="visible"/>
                                      </p:to>
                                    </p:set>
                                    <p:animEffect transition="in" filter="fade">
                                      <p:cBhvr>
                                        <p:cTn id="27" dur="500"/>
                                        <p:tgtEl>
                                          <p:spTgt spid="17019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01912"/>
                                        </p:tgtEl>
                                        <p:attrNameLst>
                                          <p:attrName>style.visibility</p:attrName>
                                        </p:attrNameLst>
                                      </p:cBhvr>
                                      <p:to>
                                        <p:strVal val="visible"/>
                                      </p:to>
                                    </p:set>
                                    <p:animEffect transition="in" filter="fade">
                                      <p:cBhvr>
                                        <p:cTn id="30" dur="500"/>
                                        <p:tgtEl>
                                          <p:spTgt spid="1701912"/>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701898"/>
                                        </p:tgtEl>
                                        <p:attrNameLst>
                                          <p:attrName>style.visibility</p:attrName>
                                        </p:attrNameLst>
                                      </p:cBhvr>
                                      <p:to>
                                        <p:strVal val="visible"/>
                                      </p:to>
                                    </p:set>
                                    <p:animEffect transition="in" filter="wipe(left)">
                                      <p:cBhvr>
                                        <p:cTn id="33" dur="500"/>
                                        <p:tgtEl>
                                          <p:spTgt spid="1701898"/>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701915"/>
                                        </p:tgtEl>
                                        <p:attrNameLst>
                                          <p:attrName>style.visibility</p:attrName>
                                        </p:attrNameLst>
                                      </p:cBhvr>
                                      <p:to>
                                        <p:strVal val="visible"/>
                                      </p:to>
                                    </p:set>
                                    <p:animEffect transition="in" filter="fade">
                                      <p:cBhvr>
                                        <p:cTn id="36" dur="500"/>
                                        <p:tgtEl>
                                          <p:spTgt spid="170191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701914"/>
                                        </p:tgtEl>
                                        <p:attrNameLst>
                                          <p:attrName>style.visibility</p:attrName>
                                        </p:attrNameLst>
                                      </p:cBhvr>
                                      <p:to>
                                        <p:strVal val="visible"/>
                                      </p:to>
                                    </p:set>
                                    <p:animEffect transition="in" filter="fade">
                                      <p:cBhvr>
                                        <p:cTn id="39" dur="500"/>
                                        <p:tgtEl>
                                          <p:spTgt spid="1701914"/>
                                        </p:tgtEl>
                                      </p:cBhvr>
                                    </p:animEffect>
                                  </p:childTnLst>
                                </p:cTn>
                              </p:par>
                              <p:par>
                                <p:cTn id="40" presetID="10" presetClass="exit" presetSubtype="0" fill="hold" grpId="1" nodeType="withEffect">
                                  <p:stCondLst>
                                    <p:cond delay="1000"/>
                                  </p:stCondLst>
                                  <p:childTnLst>
                                    <p:animEffect transition="out" filter="fade">
                                      <p:cBhvr>
                                        <p:cTn id="41" dur="500"/>
                                        <p:tgtEl>
                                          <p:spTgt spid="1701898"/>
                                        </p:tgtEl>
                                      </p:cBhvr>
                                    </p:animEffect>
                                    <p:set>
                                      <p:cBhvr>
                                        <p:cTn id="42" dur="1" fill="hold">
                                          <p:stCondLst>
                                            <p:cond delay="499"/>
                                          </p:stCondLst>
                                        </p:cTn>
                                        <p:tgtEl>
                                          <p:spTgt spid="1701898"/>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701908"/>
                                        </p:tgtEl>
                                        <p:attrNameLst>
                                          <p:attrName>style.visibility</p:attrName>
                                        </p:attrNameLst>
                                      </p:cBhvr>
                                      <p:to>
                                        <p:strVal val="visible"/>
                                      </p:to>
                                    </p:set>
                                    <p:animEffect transition="in" filter="wipe(down)">
                                      <p:cBhvr>
                                        <p:cTn id="47" dur="500"/>
                                        <p:tgtEl>
                                          <p:spTgt spid="1701908"/>
                                        </p:tgtEl>
                                      </p:cBhvr>
                                    </p:animEffect>
                                  </p:childTnLst>
                                </p:cTn>
                              </p:par>
                              <p:par>
                                <p:cTn id="48" presetID="22" presetClass="entr" presetSubtype="4" fill="hold" nodeType="withEffect">
                                  <p:stCondLst>
                                    <p:cond delay="0"/>
                                  </p:stCondLst>
                                  <p:childTnLst>
                                    <p:set>
                                      <p:cBhvr>
                                        <p:cTn id="49" dur="1" fill="hold">
                                          <p:stCondLst>
                                            <p:cond delay="0"/>
                                          </p:stCondLst>
                                        </p:cTn>
                                        <p:tgtEl>
                                          <p:spTgt spid="1701899"/>
                                        </p:tgtEl>
                                        <p:attrNameLst>
                                          <p:attrName>style.visibility</p:attrName>
                                        </p:attrNameLst>
                                      </p:cBhvr>
                                      <p:to>
                                        <p:strVal val="visible"/>
                                      </p:to>
                                    </p:set>
                                    <p:animEffect transition="in" filter="wipe(down)">
                                      <p:cBhvr>
                                        <p:cTn id="50" dur="500"/>
                                        <p:tgtEl>
                                          <p:spTgt spid="1701899"/>
                                        </p:tgtEl>
                                      </p:cBhvr>
                                    </p:animEffect>
                                  </p:childTnLst>
                                </p:cTn>
                              </p:par>
                              <p:par>
                                <p:cTn id="51" presetID="53" presetClass="entr" presetSubtype="0" fill="hold" grpId="0" nodeType="withEffect">
                                  <p:stCondLst>
                                    <p:cond delay="500"/>
                                  </p:stCondLst>
                                  <p:childTnLst>
                                    <p:set>
                                      <p:cBhvr>
                                        <p:cTn id="52" dur="1" fill="hold">
                                          <p:stCondLst>
                                            <p:cond delay="0"/>
                                          </p:stCondLst>
                                        </p:cTn>
                                        <p:tgtEl>
                                          <p:spTgt spid="1701907"/>
                                        </p:tgtEl>
                                        <p:attrNameLst>
                                          <p:attrName>style.visibility</p:attrName>
                                        </p:attrNameLst>
                                      </p:cBhvr>
                                      <p:to>
                                        <p:strVal val="visible"/>
                                      </p:to>
                                    </p:set>
                                    <p:anim calcmode="lin" valueType="num">
                                      <p:cBhvr>
                                        <p:cTn id="53" dur="500" fill="hold"/>
                                        <p:tgtEl>
                                          <p:spTgt spid="1701907"/>
                                        </p:tgtEl>
                                        <p:attrNameLst>
                                          <p:attrName>ppt_w</p:attrName>
                                        </p:attrNameLst>
                                      </p:cBhvr>
                                      <p:tavLst>
                                        <p:tav tm="0">
                                          <p:val>
                                            <p:fltVal val="0"/>
                                          </p:val>
                                        </p:tav>
                                        <p:tav tm="100000">
                                          <p:val>
                                            <p:strVal val="#ppt_w"/>
                                          </p:val>
                                        </p:tav>
                                      </p:tavLst>
                                    </p:anim>
                                    <p:anim calcmode="lin" valueType="num">
                                      <p:cBhvr>
                                        <p:cTn id="54" dur="500" fill="hold"/>
                                        <p:tgtEl>
                                          <p:spTgt spid="1701907"/>
                                        </p:tgtEl>
                                        <p:attrNameLst>
                                          <p:attrName>ppt_h</p:attrName>
                                        </p:attrNameLst>
                                      </p:cBhvr>
                                      <p:tavLst>
                                        <p:tav tm="0">
                                          <p:val>
                                            <p:fltVal val="0"/>
                                          </p:val>
                                        </p:tav>
                                        <p:tav tm="100000">
                                          <p:val>
                                            <p:strVal val="#ppt_h"/>
                                          </p:val>
                                        </p:tav>
                                      </p:tavLst>
                                    </p:anim>
                                    <p:animEffect transition="in" filter="fade">
                                      <p:cBhvr>
                                        <p:cTn id="55" dur="500"/>
                                        <p:tgtEl>
                                          <p:spTgt spid="170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891" grpId="0" animBg="1"/>
      <p:bldP spid="1701892" grpId="0" animBg="1"/>
      <p:bldP spid="1701898" grpId="0" animBg="1"/>
      <p:bldP spid="1701898" grpId="1" animBg="1"/>
      <p:bldP spid="1701907" grpId="0" animBg="1"/>
      <p:bldP spid="1701912" grpId="0" animBg="1"/>
      <p:bldP spid="1701913" grpId="0" animBg="1"/>
      <p:bldP spid="1701914" grpId="0" animBg="1"/>
      <p:bldP spid="1701915" grpId="0" animBg="1"/>
      <p:bldP spid="1701916" grpId="0"/>
      <p:bldP spid="17019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3938" name="Picture 2" descr="MCED00214_00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143000"/>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3939" name="Freeform 3"/>
          <p:cNvSpPr>
            <a:spLocks/>
          </p:cNvSpPr>
          <p:nvPr/>
        </p:nvSpPr>
        <p:spPr bwMode="auto">
          <a:xfrm>
            <a:off x="4983163" y="2851150"/>
            <a:ext cx="2171700" cy="3009900"/>
          </a:xfrm>
          <a:custGeom>
            <a:avLst/>
            <a:gdLst>
              <a:gd name="T0" fmla="*/ 0 w 1368"/>
              <a:gd name="T1" fmla="*/ 852 h 1896"/>
              <a:gd name="T2" fmla="*/ 1368 w 1368"/>
              <a:gd name="T3" fmla="*/ 0 h 1896"/>
              <a:gd name="T4" fmla="*/ 1368 w 1368"/>
              <a:gd name="T5" fmla="*/ 1050 h 1896"/>
              <a:gd name="T6" fmla="*/ 0 w 1368"/>
              <a:gd name="T7" fmla="*/ 1896 h 1896"/>
              <a:gd name="T8" fmla="*/ 0 w 1368"/>
              <a:gd name="T9" fmla="*/ 852 h 1896"/>
            </a:gdLst>
            <a:ahLst/>
            <a:cxnLst>
              <a:cxn ang="0">
                <a:pos x="T0" y="T1"/>
              </a:cxn>
              <a:cxn ang="0">
                <a:pos x="T2" y="T3"/>
              </a:cxn>
              <a:cxn ang="0">
                <a:pos x="T4" y="T5"/>
              </a:cxn>
              <a:cxn ang="0">
                <a:pos x="T6" y="T7"/>
              </a:cxn>
              <a:cxn ang="0">
                <a:pos x="T8" y="T9"/>
              </a:cxn>
            </a:cxnLst>
            <a:rect l="0" t="0" r="r" b="b"/>
            <a:pathLst>
              <a:path w="1368" h="1896">
                <a:moveTo>
                  <a:pt x="0" y="852"/>
                </a:moveTo>
                <a:lnTo>
                  <a:pt x="1368" y="0"/>
                </a:lnTo>
                <a:lnTo>
                  <a:pt x="1368" y="1050"/>
                </a:lnTo>
                <a:lnTo>
                  <a:pt x="0" y="1896"/>
                </a:lnTo>
                <a:lnTo>
                  <a:pt x="0" y="852"/>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0" name="Freeform 4"/>
          <p:cNvSpPr>
            <a:spLocks/>
          </p:cNvSpPr>
          <p:nvPr/>
        </p:nvSpPr>
        <p:spPr bwMode="auto">
          <a:xfrm>
            <a:off x="1922463" y="2787650"/>
            <a:ext cx="2143125" cy="3028950"/>
          </a:xfrm>
          <a:custGeom>
            <a:avLst/>
            <a:gdLst>
              <a:gd name="T0" fmla="*/ 0 w 1350"/>
              <a:gd name="T1" fmla="*/ 0 h 1908"/>
              <a:gd name="T2" fmla="*/ 1350 w 1350"/>
              <a:gd name="T3" fmla="*/ 894 h 1908"/>
              <a:gd name="T4" fmla="*/ 1350 w 1350"/>
              <a:gd name="T5" fmla="*/ 1908 h 1908"/>
              <a:gd name="T6" fmla="*/ 0 w 1350"/>
              <a:gd name="T7" fmla="*/ 1002 h 1908"/>
              <a:gd name="T8" fmla="*/ 0 w 1350"/>
              <a:gd name="T9" fmla="*/ 0 h 1908"/>
            </a:gdLst>
            <a:ahLst/>
            <a:cxnLst>
              <a:cxn ang="0">
                <a:pos x="T0" y="T1"/>
              </a:cxn>
              <a:cxn ang="0">
                <a:pos x="T2" y="T3"/>
              </a:cxn>
              <a:cxn ang="0">
                <a:pos x="T4" y="T5"/>
              </a:cxn>
              <a:cxn ang="0">
                <a:pos x="T6" y="T7"/>
              </a:cxn>
              <a:cxn ang="0">
                <a:pos x="T8" y="T9"/>
              </a:cxn>
            </a:cxnLst>
            <a:rect l="0" t="0" r="r" b="b"/>
            <a:pathLst>
              <a:path w="1350" h="1908">
                <a:moveTo>
                  <a:pt x="0" y="0"/>
                </a:moveTo>
                <a:lnTo>
                  <a:pt x="1350" y="894"/>
                </a:lnTo>
                <a:lnTo>
                  <a:pt x="1350" y="1908"/>
                </a:lnTo>
                <a:lnTo>
                  <a:pt x="0" y="1002"/>
                </a:lnTo>
                <a:lnTo>
                  <a:pt x="0" y="0"/>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03941" name="Group 5"/>
          <p:cNvGrpSpPr>
            <a:grpSpLocks/>
          </p:cNvGrpSpPr>
          <p:nvPr/>
        </p:nvGrpSpPr>
        <p:grpSpPr bwMode="auto">
          <a:xfrm flipH="1">
            <a:off x="7116763" y="5686425"/>
            <a:ext cx="409575" cy="504825"/>
            <a:chOff x="355" y="3718"/>
            <a:chExt cx="288" cy="355"/>
          </a:xfrm>
        </p:grpSpPr>
        <p:sp>
          <p:nvSpPr>
            <p:cNvPr id="1703942" name="Line 6"/>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3" name="Line 7"/>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4" name="Freeform 8"/>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3945" name="Line 9"/>
          <p:cNvSpPr>
            <a:spLocks noChangeShapeType="1"/>
          </p:cNvSpPr>
          <p:nvPr/>
        </p:nvSpPr>
        <p:spPr bwMode="auto">
          <a:xfrm>
            <a:off x="1925638" y="3663950"/>
            <a:ext cx="215265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3946" name="Line 10"/>
          <p:cNvSpPr>
            <a:spLocks noChangeShapeType="1"/>
          </p:cNvSpPr>
          <p:nvPr/>
        </p:nvSpPr>
        <p:spPr bwMode="auto">
          <a:xfrm flipH="1">
            <a:off x="4992688" y="3711575"/>
            <a:ext cx="2162175"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3947" name="Text Box 11"/>
          <p:cNvSpPr txBox="1">
            <a:spLocks noChangeArrowheads="1"/>
          </p:cNvSpPr>
          <p:nvPr/>
        </p:nvSpPr>
        <p:spPr bwMode="auto">
          <a:xfrm>
            <a:off x="1381125" y="3808413"/>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I</a:t>
            </a:r>
          </a:p>
        </p:txBody>
      </p:sp>
      <p:sp>
        <p:nvSpPr>
          <p:cNvPr id="1703948" name="Text Box 12"/>
          <p:cNvSpPr txBox="1">
            <a:spLocks noChangeArrowheads="1"/>
          </p:cNvSpPr>
          <p:nvPr/>
        </p:nvSpPr>
        <p:spPr bwMode="auto">
          <a:xfrm>
            <a:off x="7472363" y="38084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J</a:t>
            </a:r>
          </a:p>
        </p:txBody>
      </p:sp>
      <p:grpSp>
        <p:nvGrpSpPr>
          <p:cNvPr id="1703949" name="Group 13"/>
          <p:cNvGrpSpPr>
            <a:grpSpLocks/>
          </p:cNvGrpSpPr>
          <p:nvPr/>
        </p:nvGrpSpPr>
        <p:grpSpPr bwMode="auto">
          <a:xfrm>
            <a:off x="2806700" y="1692275"/>
            <a:ext cx="2409825" cy="3232150"/>
            <a:chOff x="1131" y="1152"/>
            <a:chExt cx="1518" cy="2036"/>
          </a:xfrm>
        </p:grpSpPr>
        <p:sp>
          <p:nvSpPr>
            <p:cNvPr id="1703950" name="Line 14"/>
            <p:cNvSpPr>
              <a:spLocks noChangeShapeType="1"/>
            </p:cNvSpPr>
            <p:nvPr/>
          </p:nvSpPr>
          <p:spPr bwMode="auto">
            <a:xfrm flipH="1">
              <a:off x="1344" y="1152"/>
              <a:ext cx="610" cy="1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1" name="Line 15"/>
            <p:cNvSpPr>
              <a:spLocks noChangeShapeType="1"/>
            </p:cNvSpPr>
            <p:nvPr/>
          </p:nvSpPr>
          <p:spPr bwMode="auto">
            <a:xfrm flipH="1">
              <a:off x="1429" y="1466"/>
              <a:ext cx="504" cy="9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2" name="Line 16"/>
            <p:cNvSpPr>
              <a:spLocks noChangeShapeType="1"/>
            </p:cNvSpPr>
            <p:nvPr/>
          </p:nvSpPr>
          <p:spPr bwMode="auto">
            <a:xfrm flipH="1">
              <a:off x="1540" y="1197"/>
              <a:ext cx="795" cy="12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3" name="Line 17"/>
            <p:cNvSpPr>
              <a:spLocks noChangeShapeType="1"/>
            </p:cNvSpPr>
            <p:nvPr/>
          </p:nvSpPr>
          <p:spPr bwMode="auto">
            <a:xfrm flipH="1">
              <a:off x="1741" y="1497"/>
              <a:ext cx="908" cy="1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4" name="Line 18"/>
            <p:cNvSpPr>
              <a:spLocks noChangeShapeType="1"/>
            </p:cNvSpPr>
            <p:nvPr/>
          </p:nvSpPr>
          <p:spPr bwMode="auto">
            <a:xfrm flipH="1">
              <a:off x="1269" y="2378"/>
              <a:ext cx="65" cy="1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5" name="Line 19"/>
            <p:cNvSpPr>
              <a:spLocks noChangeShapeType="1"/>
            </p:cNvSpPr>
            <p:nvPr/>
          </p:nvSpPr>
          <p:spPr bwMode="auto">
            <a:xfrm flipH="1">
              <a:off x="1131" y="2407"/>
              <a:ext cx="292" cy="5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6" name="Line 20"/>
            <p:cNvSpPr>
              <a:spLocks noChangeShapeType="1"/>
            </p:cNvSpPr>
            <p:nvPr/>
          </p:nvSpPr>
          <p:spPr bwMode="auto">
            <a:xfrm flipH="1">
              <a:off x="1289" y="2503"/>
              <a:ext cx="246" cy="40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7" name="Line 21"/>
            <p:cNvSpPr>
              <a:spLocks noChangeShapeType="1"/>
            </p:cNvSpPr>
            <p:nvPr/>
          </p:nvSpPr>
          <p:spPr bwMode="auto">
            <a:xfrm flipH="1">
              <a:off x="1289" y="2636"/>
              <a:ext cx="443" cy="5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58" name="Group 22"/>
          <p:cNvGrpSpPr>
            <a:grpSpLocks/>
          </p:cNvGrpSpPr>
          <p:nvPr/>
        </p:nvGrpSpPr>
        <p:grpSpPr bwMode="auto">
          <a:xfrm>
            <a:off x="2011363" y="3997325"/>
            <a:ext cx="1057275" cy="1984375"/>
            <a:chOff x="630" y="2604"/>
            <a:chExt cx="666" cy="1250"/>
          </a:xfrm>
        </p:grpSpPr>
        <p:sp>
          <p:nvSpPr>
            <p:cNvPr id="1703959" name="Line 23"/>
            <p:cNvSpPr>
              <a:spLocks noChangeShapeType="1"/>
            </p:cNvSpPr>
            <p:nvPr/>
          </p:nvSpPr>
          <p:spPr bwMode="auto">
            <a:xfrm flipH="1">
              <a:off x="630" y="2604"/>
              <a:ext cx="588" cy="11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0" name="Line 24"/>
            <p:cNvSpPr>
              <a:spLocks noChangeShapeType="1"/>
            </p:cNvSpPr>
            <p:nvPr/>
          </p:nvSpPr>
          <p:spPr bwMode="auto">
            <a:xfrm flipH="1">
              <a:off x="669" y="3007"/>
              <a:ext cx="428" cy="7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1" name="Line 25"/>
            <p:cNvSpPr>
              <a:spLocks noChangeShapeType="1"/>
            </p:cNvSpPr>
            <p:nvPr/>
          </p:nvSpPr>
          <p:spPr bwMode="auto">
            <a:xfrm flipH="1">
              <a:off x="722" y="2898"/>
              <a:ext cx="573" cy="9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2" name="Line 26"/>
            <p:cNvSpPr>
              <a:spLocks noChangeShapeType="1"/>
            </p:cNvSpPr>
            <p:nvPr/>
          </p:nvSpPr>
          <p:spPr bwMode="auto">
            <a:xfrm flipH="1">
              <a:off x="757" y="3183"/>
              <a:ext cx="539" cy="6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63" name="Group 27"/>
          <p:cNvGrpSpPr>
            <a:grpSpLocks/>
          </p:cNvGrpSpPr>
          <p:nvPr/>
        </p:nvGrpSpPr>
        <p:grpSpPr bwMode="auto">
          <a:xfrm>
            <a:off x="2686050" y="3830638"/>
            <a:ext cx="473075" cy="1176337"/>
            <a:chOff x="1055" y="2499"/>
            <a:chExt cx="298" cy="741"/>
          </a:xfrm>
        </p:grpSpPr>
        <p:sp>
          <p:nvSpPr>
            <p:cNvPr id="1703964" name="Oval 28"/>
            <p:cNvSpPr>
              <a:spLocks noChangeArrowheads="1"/>
            </p:cNvSpPr>
            <p:nvPr/>
          </p:nvSpPr>
          <p:spPr bwMode="auto">
            <a:xfrm>
              <a:off x="1254" y="2830"/>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5" name="Oval 29"/>
            <p:cNvSpPr>
              <a:spLocks noChangeArrowheads="1"/>
            </p:cNvSpPr>
            <p:nvPr/>
          </p:nvSpPr>
          <p:spPr bwMode="auto">
            <a:xfrm>
              <a:off x="1199" y="2499"/>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6" name="Oval 30"/>
            <p:cNvSpPr>
              <a:spLocks noChangeArrowheads="1"/>
            </p:cNvSpPr>
            <p:nvPr/>
          </p:nvSpPr>
          <p:spPr bwMode="auto">
            <a:xfrm>
              <a:off x="1055" y="2938"/>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7" name="Oval 31"/>
            <p:cNvSpPr>
              <a:spLocks noChangeArrowheads="1"/>
            </p:cNvSpPr>
            <p:nvPr/>
          </p:nvSpPr>
          <p:spPr bwMode="auto">
            <a:xfrm>
              <a:off x="1247" y="3141"/>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68" name="Group 32"/>
          <p:cNvGrpSpPr>
            <a:grpSpLocks/>
          </p:cNvGrpSpPr>
          <p:nvPr/>
        </p:nvGrpSpPr>
        <p:grpSpPr bwMode="auto">
          <a:xfrm>
            <a:off x="4086225" y="1649413"/>
            <a:ext cx="2492375" cy="3160712"/>
            <a:chOff x="1937" y="1125"/>
            <a:chExt cx="1570" cy="1991"/>
          </a:xfrm>
        </p:grpSpPr>
        <p:sp>
          <p:nvSpPr>
            <p:cNvPr id="1703969" name="Line 33"/>
            <p:cNvSpPr>
              <a:spLocks noChangeShapeType="1"/>
            </p:cNvSpPr>
            <p:nvPr/>
          </p:nvSpPr>
          <p:spPr bwMode="auto">
            <a:xfrm>
              <a:off x="2338" y="1160"/>
              <a:ext cx="717" cy="1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0" name="Line 34"/>
            <p:cNvSpPr>
              <a:spLocks noChangeShapeType="1"/>
            </p:cNvSpPr>
            <p:nvPr/>
          </p:nvSpPr>
          <p:spPr bwMode="auto">
            <a:xfrm>
              <a:off x="1986" y="1125"/>
              <a:ext cx="933" cy="1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1" name="Line 35"/>
            <p:cNvSpPr>
              <a:spLocks noChangeShapeType="1"/>
            </p:cNvSpPr>
            <p:nvPr/>
          </p:nvSpPr>
          <p:spPr bwMode="auto">
            <a:xfrm>
              <a:off x="1937" y="1491"/>
              <a:ext cx="855" cy="10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2" name="Line 36"/>
            <p:cNvSpPr>
              <a:spLocks noChangeShapeType="1"/>
            </p:cNvSpPr>
            <p:nvPr/>
          </p:nvSpPr>
          <p:spPr bwMode="auto">
            <a:xfrm>
              <a:off x="2801" y="2564"/>
              <a:ext cx="443" cy="5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3" name="Line 37"/>
            <p:cNvSpPr>
              <a:spLocks noChangeShapeType="1"/>
            </p:cNvSpPr>
            <p:nvPr/>
          </p:nvSpPr>
          <p:spPr bwMode="auto">
            <a:xfrm>
              <a:off x="2647" y="1501"/>
              <a:ext cx="487" cy="8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4" name="Line 38"/>
            <p:cNvSpPr>
              <a:spLocks noChangeShapeType="1"/>
            </p:cNvSpPr>
            <p:nvPr/>
          </p:nvSpPr>
          <p:spPr bwMode="auto">
            <a:xfrm>
              <a:off x="2935" y="2491"/>
              <a:ext cx="89" cy="1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5" name="Line 39"/>
            <p:cNvSpPr>
              <a:spLocks noChangeShapeType="1"/>
            </p:cNvSpPr>
            <p:nvPr/>
          </p:nvSpPr>
          <p:spPr bwMode="auto">
            <a:xfrm>
              <a:off x="3069" y="2391"/>
              <a:ext cx="234" cy="3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6" name="Line 40"/>
            <p:cNvSpPr>
              <a:spLocks noChangeShapeType="1"/>
            </p:cNvSpPr>
            <p:nvPr/>
          </p:nvSpPr>
          <p:spPr bwMode="auto">
            <a:xfrm>
              <a:off x="3144" y="2363"/>
              <a:ext cx="363" cy="6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77" name="Group 41"/>
          <p:cNvGrpSpPr>
            <a:grpSpLocks/>
          </p:cNvGrpSpPr>
          <p:nvPr/>
        </p:nvGrpSpPr>
        <p:grpSpPr bwMode="auto">
          <a:xfrm>
            <a:off x="5832475" y="4046538"/>
            <a:ext cx="1362075" cy="1816100"/>
            <a:chOff x="3037" y="2635"/>
            <a:chExt cx="858" cy="1144"/>
          </a:xfrm>
        </p:grpSpPr>
        <p:sp>
          <p:nvSpPr>
            <p:cNvPr id="1703978" name="Line 42"/>
            <p:cNvSpPr>
              <a:spLocks noChangeShapeType="1"/>
            </p:cNvSpPr>
            <p:nvPr/>
          </p:nvSpPr>
          <p:spPr bwMode="auto">
            <a:xfrm>
              <a:off x="3300" y="2787"/>
              <a:ext cx="551" cy="8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9" name="Line 43"/>
            <p:cNvSpPr>
              <a:spLocks noChangeShapeType="1"/>
            </p:cNvSpPr>
            <p:nvPr/>
          </p:nvSpPr>
          <p:spPr bwMode="auto">
            <a:xfrm>
              <a:off x="3240" y="3108"/>
              <a:ext cx="539" cy="6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80" name="Line 44"/>
            <p:cNvSpPr>
              <a:spLocks noChangeShapeType="1"/>
            </p:cNvSpPr>
            <p:nvPr/>
          </p:nvSpPr>
          <p:spPr bwMode="auto">
            <a:xfrm>
              <a:off x="3037" y="2635"/>
              <a:ext cx="766" cy="10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81" name="Line 45"/>
            <p:cNvSpPr>
              <a:spLocks noChangeShapeType="1"/>
            </p:cNvSpPr>
            <p:nvPr/>
          </p:nvSpPr>
          <p:spPr bwMode="auto">
            <a:xfrm>
              <a:off x="3517" y="3020"/>
              <a:ext cx="378" cy="6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82" name="Group 46"/>
          <p:cNvGrpSpPr>
            <a:grpSpLocks/>
          </p:cNvGrpSpPr>
          <p:nvPr/>
        </p:nvGrpSpPr>
        <p:grpSpPr bwMode="auto">
          <a:xfrm>
            <a:off x="3992563" y="1558925"/>
            <a:ext cx="1304925" cy="774700"/>
            <a:chOff x="1878" y="1068"/>
            <a:chExt cx="822" cy="488"/>
          </a:xfrm>
        </p:grpSpPr>
        <p:sp>
          <p:nvSpPr>
            <p:cNvPr id="1703983" name="Oval 47"/>
            <p:cNvSpPr>
              <a:spLocks noChangeArrowheads="1"/>
            </p:cNvSpPr>
            <p:nvPr/>
          </p:nvSpPr>
          <p:spPr bwMode="auto">
            <a:xfrm>
              <a:off x="2303" y="1125"/>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4" name="Oval 48"/>
            <p:cNvSpPr>
              <a:spLocks noChangeArrowheads="1"/>
            </p:cNvSpPr>
            <p:nvPr/>
          </p:nvSpPr>
          <p:spPr bwMode="auto">
            <a:xfrm>
              <a:off x="1928" y="1068"/>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5" name="Oval 49"/>
            <p:cNvSpPr>
              <a:spLocks noChangeArrowheads="1"/>
            </p:cNvSpPr>
            <p:nvPr/>
          </p:nvSpPr>
          <p:spPr bwMode="auto">
            <a:xfrm>
              <a:off x="1878" y="1419"/>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6" name="Oval 50"/>
            <p:cNvSpPr>
              <a:spLocks noChangeArrowheads="1"/>
            </p:cNvSpPr>
            <p:nvPr/>
          </p:nvSpPr>
          <p:spPr bwMode="auto">
            <a:xfrm>
              <a:off x="2601" y="1457"/>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87" name="Group 51"/>
          <p:cNvGrpSpPr>
            <a:grpSpLocks/>
          </p:cNvGrpSpPr>
          <p:nvPr/>
        </p:nvGrpSpPr>
        <p:grpSpPr bwMode="auto">
          <a:xfrm>
            <a:off x="5764213" y="3970338"/>
            <a:ext cx="917575" cy="865187"/>
            <a:chOff x="2994" y="2587"/>
            <a:chExt cx="578" cy="545"/>
          </a:xfrm>
        </p:grpSpPr>
        <p:sp>
          <p:nvSpPr>
            <p:cNvPr id="1703988" name="Oval 52"/>
            <p:cNvSpPr>
              <a:spLocks noChangeArrowheads="1"/>
            </p:cNvSpPr>
            <p:nvPr/>
          </p:nvSpPr>
          <p:spPr bwMode="auto">
            <a:xfrm>
              <a:off x="3254" y="2736"/>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9" name="Oval 53"/>
            <p:cNvSpPr>
              <a:spLocks noChangeArrowheads="1"/>
            </p:cNvSpPr>
            <p:nvPr/>
          </p:nvSpPr>
          <p:spPr bwMode="auto">
            <a:xfrm>
              <a:off x="2994" y="2587"/>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90" name="Oval 54"/>
            <p:cNvSpPr>
              <a:spLocks noChangeArrowheads="1"/>
            </p:cNvSpPr>
            <p:nvPr/>
          </p:nvSpPr>
          <p:spPr bwMode="auto">
            <a:xfrm>
              <a:off x="3171" y="3033"/>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91" name="Oval 55"/>
            <p:cNvSpPr>
              <a:spLocks noChangeArrowheads="1"/>
            </p:cNvSpPr>
            <p:nvPr/>
          </p:nvSpPr>
          <p:spPr bwMode="auto">
            <a:xfrm>
              <a:off x="3473" y="2970"/>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92" name="Group 56"/>
          <p:cNvGrpSpPr>
            <a:grpSpLocks/>
          </p:cNvGrpSpPr>
          <p:nvPr/>
        </p:nvGrpSpPr>
        <p:grpSpPr bwMode="auto">
          <a:xfrm>
            <a:off x="3201988" y="3354388"/>
            <a:ext cx="755650" cy="587375"/>
            <a:chOff x="1380" y="2199"/>
            <a:chExt cx="476" cy="370"/>
          </a:xfrm>
        </p:grpSpPr>
        <p:sp>
          <p:nvSpPr>
            <p:cNvPr id="1703993" name="Line 57"/>
            <p:cNvSpPr>
              <a:spLocks noChangeShapeType="1"/>
            </p:cNvSpPr>
            <p:nvPr/>
          </p:nvSpPr>
          <p:spPr bwMode="auto">
            <a:xfrm rot="10800000" flipH="1">
              <a:off x="1380" y="2199"/>
              <a:ext cx="41"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4" name="Line 58"/>
            <p:cNvSpPr>
              <a:spLocks noChangeShapeType="1"/>
            </p:cNvSpPr>
            <p:nvPr/>
          </p:nvSpPr>
          <p:spPr bwMode="auto">
            <a:xfrm rot="10800000" flipH="1">
              <a:off x="1461" y="2256"/>
              <a:ext cx="47"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5" name="Line 59"/>
            <p:cNvSpPr>
              <a:spLocks noChangeShapeType="1"/>
            </p:cNvSpPr>
            <p:nvPr/>
          </p:nvSpPr>
          <p:spPr bwMode="auto">
            <a:xfrm rot="10800000" flipH="1">
              <a:off x="1578" y="2346"/>
              <a:ext cx="52" cy="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6" name="Line 60"/>
            <p:cNvSpPr>
              <a:spLocks noChangeShapeType="1"/>
            </p:cNvSpPr>
            <p:nvPr/>
          </p:nvSpPr>
          <p:spPr bwMode="auto">
            <a:xfrm rot="10800000" flipH="1">
              <a:off x="1788" y="2486"/>
              <a:ext cx="68" cy="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97" name="Group 61"/>
          <p:cNvGrpSpPr>
            <a:grpSpLocks/>
          </p:cNvGrpSpPr>
          <p:nvPr/>
        </p:nvGrpSpPr>
        <p:grpSpPr bwMode="auto">
          <a:xfrm>
            <a:off x="5240338" y="3317875"/>
            <a:ext cx="666750" cy="468313"/>
            <a:chOff x="2664" y="2176"/>
            <a:chExt cx="420" cy="295"/>
          </a:xfrm>
        </p:grpSpPr>
        <p:sp>
          <p:nvSpPr>
            <p:cNvPr id="1703998" name="Line 62"/>
            <p:cNvSpPr>
              <a:spLocks noChangeShapeType="1"/>
            </p:cNvSpPr>
            <p:nvPr/>
          </p:nvSpPr>
          <p:spPr bwMode="auto">
            <a:xfrm rot="17671715" flipH="1">
              <a:off x="2687" y="2407"/>
              <a:ext cx="41"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9" name="Line 63"/>
            <p:cNvSpPr>
              <a:spLocks noChangeShapeType="1"/>
            </p:cNvSpPr>
            <p:nvPr/>
          </p:nvSpPr>
          <p:spPr bwMode="auto">
            <a:xfrm rot="17389333" flipH="1">
              <a:off x="2820" y="2318"/>
              <a:ext cx="52" cy="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0" name="Line 64"/>
            <p:cNvSpPr>
              <a:spLocks noChangeShapeType="1"/>
            </p:cNvSpPr>
            <p:nvPr/>
          </p:nvSpPr>
          <p:spPr bwMode="auto">
            <a:xfrm>
              <a:off x="2965" y="2218"/>
              <a:ext cx="48" cy="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1" name="Line 65"/>
            <p:cNvSpPr>
              <a:spLocks noChangeShapeType="1"/>
            </p:cNvSpPr>
            <p:nvPr/>
          </p:nvSpPr>
          <p:spPr bwMode="auto">
            <a:xfrm>
              <a:off x="3034" y="2176"/>
              <a:ext cx="50" cy="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4002" name="Group 66"/>
          <p:cNvGrpSpPr>
            <a:grpSpLocks/>
          </p:cNvGrpSpPr>
          <p:nvPr/>
        </p:nvGrpSpPr>
        <p:grpSpPr bwMode="auto">
          <a:xfrm rot="1846079">
            <a:off x="1784350" y="5911850"/>
            <a:ext cx="306388" cy="531813"/>
            <a:chOff x="2085" y="3857"/>
            <a:chExt cx="193" cy="335"/>
          </a:xfrm>
        </p:grpSpPr>
        <p:sp>
          <p:nvSpPr>
            <p:cNvPr id="1704003" name="Oval 67"/>
            <p:cNvSpPr>
              <a:spLocks noChangeArrowheads="1"/>
            </p:cNvSpPr>
            <p:nvPr/>
          </p:nvSpPr>
          <p:spPr bwMode="auto">
            <a:xfrm>
              <a:off x="2085" y="4003"/>
              <a:ext cx="182" cy="18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4004" name="Line 68"/>
            <p:cNvSpPr>
              <a:spLocks noChangeShapeType="1"/>
            </p:cNvSpPr>
            <p:nvPr/>
          </p:nvSpPr>
          <p:spPr bwMode="auto">
            <a:xfrm>
              <a:off x="2086"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5" name="Line 69"/>
            <p:cNvSpPr>
              <a:spLocks noChangeShapeType="1"/>
            </p:cNvSpPr>
            <p:nvPr/>
          </p:nvSpPr>
          <p:spPr bwMode="auto">
            <a:xfrm>
              <a:off x="2182"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6" name="Line 70"/>
            <p:cNvSpPr>
              <a:spLocks noChangeShapeType="1"/>
            </p:cNvSpPr>
            <p:nvPr/>
          </p:nvSpPr>
          <p:spPr bwMode="auto">
            <a:xfrm>
              <a:off x="2278"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4007" name="Rectangle 71"/>
          <p:cNvSpPr>
            <a:spLocks noChangeArrowheads="1"/>
          </p:cNvSpPr>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US" sz="3600">
                <a:solidFill>
                  <a:schemeClr val="tx2"/>
                </a:solidFill>
              </a:rPr>
              <a:t>Structured Light Triangulation</a:t>
            </a:r>
          </a:p>
        </p:txBody>
      </p:sp>
      <p:sp>
        <p:nvSpPr>
          <p:cNvPr id="1704008" name="Text Box 72"/>
          <p:cNvSpPr txBox="1">
            <a:spLocks noChangeArrowheads="1"/>
          </p:cNvSpPr>
          <p:nvPr/>
        </p:nvSpPr>
        <p:spPr bwMode="auto">
          <a:xfrm>
            <a:off x="2438400" y="6211888"/>
            <a:ext cx="476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Correspondence becomes easier!</a:t>
            </a:r>
          </a:p>
        </p:txBody>
      </p:sp>
      <p:sp>
        <p:nvSpPr>
          <p:cNvPr id="1704009" name="Rectangle 73"/>
          <p:cNvSpPr>
            <a:spLocks noChangeArrowheads="1"/>
          </p:cNvSpPr>
          <p:nvPr/>
        </p:nvSpPr>
        <p:spPr bwMode="auto">
          <a:xfrm flipV="1">
            <a:off x="4572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85834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03949"/>
                                        </p:tgtEl>
                                        <p:attrNameLst>
                                          <p:attrName>style.visibility</p:attrName>
                                        </p:attrNameLst>
                                      </p:cBhvr>
                                      <p:to>
                                        <p:strVal val="visible"/>
                                      </p:to>
                                    </p:set>
                                    <p:animEffect transition="in" filter="fade">
                                      <p:cBhvr>
                                        <p:cTn id="7" dur="500"/>
                                        <p:tgtEl>
                                          <p:spTgt spid="1703949"/>
                                        </p:tgtEl>
                                      </p:cBhvr>
                                    </p:animEffect>
                                  </p:childTnLst>
                                </p:cTn>
                              </p:par>
                              <p:par>
                                <p:cTn id="8" presetID="10" presetClass="entr" presetSubtype="0" fill="hold" nodeType="withEffect">
                                  <p:stCondLst>
                                    <p:cond delay="0"/>
                                  </p:stCondLst>
                                  <p:childTnLst>
                                    <p:set>
                                      <p:cBhvr>
                                        <p:cTn id="9" dur="1" fill="hold">
                                          <p:stCondLst>
                                            <p:cond delay="0"/>
                                          </p:stCondLst>
                                        </p:cTn>
                                        <p:tgtEl>
                                          <p:spTgt spid="1703963"/>
                                        </p:tgtEl>
                                        <p:attrNameLst>
                                          <p:attrName>style.visibility</p:attrName>
                                        </p:attrNameLst>
                                      </p:cBhvr>
                                      <p:to>
                                        <p:strVal val="visible"/>
                                      </p:to>
                                    </p:set>
                                    <p:animEffect transition="in" filter="fade">
                                      <p:cBhvr>
                                        <p:cTn id="10" dur="500"/>
                                        <p:tgtEl>
                                          <p:spTgt spid="1703963"/>
                                        </p:tgtEl>
                                      </p:cBhvr>
                                    </p:animEffect>
                                  </p:childTnLst>
                                </p:cTn>
                              </p:par>
                              <p:par>
                                <p:cTn id="11" presetID="10" presetClass="entr" presetSubtype="0" fill="hold" nodeType="withEffect">
                                  <p:stCondLst>
                                    <p:cond delay="0"/>
                                  </p:stCondLst>
                                  <p:childTnLst>
                                    <p:set>
                                      <p:cBhvr>
                                        <p:cTn id="12" dur="1" fill="hold">
                                          <p:stCondLst>
                                            <p:cond delay="0"/>
                                          </p:stCondLst>
                                        </p:cTn>
                                        <p:tgtEl>
                                          <p:spTgt spid="1703958"/>
                                        </p:tgtEl>
                                        <p:attrNameLst>
                                          <p:attrName>style.visibility</p:attrName>
                                        </p:attrNameLst>
                                      </p:cBhvr>
                                      <p:to>
                                        <p:strVal val="visible"/>
                                      </p:to>
                                    </p:set>
                                    <p:animEffect transition="in" filter="fade">
                                      <p:cBhvr>
                                        <p:cTn id="13" dur="500"/>
                                        <p:tgtEl>
                                          <p:spTgt spid="1703958"/>
                                        </p:tgtEl>
                                      </p:cBhvr>
                                    </p:animEffect>
                                  </p:childTnLst>
                                </p:cTn>
                              </p:par>
                              <p:par>
                                <p:cTn id="14" presetID="10" presetClass="entr" presetSubtype="0" fill="hold" nodeType="withEffect">
                                  <p:stCondLst>
                                    <p:cond delay="0"/>
                                  </p:stCondLst>
                                  <p:childTnLst>
                                    <p:set>
                                      <p:cBhvr>
                                        <p:cTn id="15" dur="1" fill="hold">
                                          <p:stCondLst>
                                            <p:cond delay="0"/>
                                          </p:stCondLst>
                                        </p:cTn>
                                        <p:tgtEl>
                                          <p:spTgt spid="1703992"/>
                                        </p:tgtEl>
                                        <p:attrNameLst>
                                          <p:attrName>style.visibility</p:attrName>
                                        </p:attrNameLst>
                                      </p:cBhvr>
                                      <p:to>
                                        <p:strVal val="visible"/>
                                      </p:to>
                                    </p:set>
                                    <p:animEffect transition="in" filter="fade">
                                      <p:cBhvr>
                                        <p:cTn id="16" dur="500"/>
                                        <p:tgtEl>
                                          <p:spTgt spid="1703992"/>
                                        </p:tgtEl>
                                      </p:cBhvr>
                                    </p:animEffect>
                                  </p:childTnLst>
                                </p:cTn>
                              </p:par>
                              <p:par>
                                <p:cTn id="17" presetID="10" presetClass="entr" presetSubtype="0" fill="hold" nodeType="withEffect">
                                  <p:stCondLst>
                                    <p:cond delay="500"/>
                                  </p:stCondLst>
                                  <p:childTnLst>
                                    <p:set>
                                      <p:cBhvr>
                                        <p:cTn id="18" dur="1" fill="hold">
                                          <p:stCondLst>
                                            <p:cond delay="0"/>
                                          </p:stCondLst>
                                        </p:cTn>
                                        <p:tgtEl>
                                          <p:spTgt spid="1703982"/>
                                        </p:tgtEl>
                                        <p:attrNameLst>
                                          <p:attrName>style.visibility</p:attrName>
                                        </p:attrNameLst>
                                      </p:cBhvr>
                                      <p:to>
                                        <p:strVal val="visible"/>
                                      </p:to>
                                    </p:set>
                                    <p:animEffect transition="in" filter="fade">
                                      <p:cBhvr>
                                        <p:cTn id="19" dur="500"/>
                                        <p:tgtEl>
                                          <p:spTgt spid="170398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703968"/>
                                        </p:tgtEl>
                                        <p:attrNameLst>
                                          <p:attrName>style.visibility</p:attrName>
                                        </p:attrNameLst>
                                      </p:cBhvr>
                                      <p:to>
                                        <p:strVal val="visible"/>
                                      </p:to>
                                    </p:set>
                                    <p:animEffect transition="in" filter="fade">
                                      <p:cBhvr>
                                        <p:cTn id="24" dur="500"/>
                                        <p:tgtEl>
                                          <p:spTgt spid="1703968"/>
                                        </p:tgtEl>
                                      </p:cBhvr>
                                    </p:animEffect>
                                  </p:childTnLst>
                                </p:cTn>
                              </p:par>
                              <p:par>
                                <p:cTn id="25" presetID="10" presetClass="entr" presetSubtype="0" fill="hold" nodeType="withEffect">
                                  <p:stCondLst>
                                    <p:cond delay="0"/>
                                  </p:stCondLst>
                                  <p:childTnLst>
                                    <p:set>
                                      <p:cBhvr>
                                        <p:cTn id="26" dur="1" fill="hold">
                                          <p:stCondLst>
                                            <p:cond delay="0"/>
                                          </p:stCondLst>
                                        </p:cTn>
                                        <p:tgtEl>
                                          <p:spTgt spid="1703977"/>
                                        </p:tgtEl>
                                        <p:attrNameLst>
                                          <p:attrName>style.visibility</p:attrName>
                                        </p:attrNameLst>
                                      </p:cBhvr>
                                      <p:to>
                                        <p:strVal val="visible"/>
                                      </p:to>
                                    </p:set>
                                    <p:animEffect transition="in" filter="fade">
                                      <p:cBhvr>
                                        <p:cTn id="27" dur="500"/>
                                        <p:tgtEl>
                                          <p:spTgt spid="1703977"/>
                                        </p:tgtEl>
                                      </p:cBhvr>
                                    </p:animEffect>
                                  </p:childTnLst>
                                </p:cTn>
                              </p:par>
                              <p:par>
                                <p:cTn id="28" presetID="10" presetClass="entr" presetSubtype="0" fill="hold" nodeType="withEffect">
                                  <p:stCondLst>
                                    <p:cond delay="0"/>
                                  </p:stCondLst>
                                  <p:childTnLst>
                                    <p:set>
                                      <p:cBhvr>
                                        <p:cTn id="29" dur="1" fill="hold">
                                          <p:stCondLst>
                                            <p:cond delay="0"/>
                                          </p:stCondLst>
                                        </p:cTn>
                                        <p:tgtEl>
                                          <p:spTgt spid="1703987"/>
                                        </p:tgtEl>
                                        <p:attrNameLst>
                                          <p:attrName>style.visibility</p:attrName>
                                        </p:attrNameLst>
                                      </p:cBhvr>
                                      <p:to>
                                        <p:strVal val="visible"/>
                                      </p:to>
                                    </p:set>
                                    <p:animEffect transition="in" filter="fade">
                                      <p:cBhvr>
                                        <p:cTn id="30" dur="500"/>
                                        <p:tgtEl>
                                          <p:spTgt spid="1703987"/>
                                        </p:tgtEl>
                                      </p:cBhvr>
                                    </p:animEffect>
                                  </p:childTnLst>
                                </p:cTn>
                              </p:par>
                              <p:par>
                                <p:cTn id="31" presetID="10" presetClass="entr" presetSubtype="0" fill="hold" nodeType="withEffect">
                                  <p:stCondLst>
                                    <p:cond delay="0"/>
                                  </p:stCondLst>
                                  <p:childTnLst>
                                    <p:set>
                                      <p:cBhvr>
                                        <p:cTn id="32" dur="1" fill="hold">
                                          <p:stCondLst>
                                            <p:cond delay="0"/>
                                          </p:stCondLst>
                                        </p:cTn>
                                        <p:tgtEl>
                                          <p:spTgt spid="1703997"/>
                                        </p:tgtEl>
                                        <p:attrNameLst>
                                          <p:attrName>style.visibility</p:attrName>
                                        </p:attrNameLst>
                                      </p:cBhvr>
                                      <p:to>
                                        <p:strVal val="visible"/>
                                      </p:to>
                                    </p:set>
                                    <p:animEffect transition="in" filter="fade">
                                      <p:cBhvr>
                                        <p:cTn id="33" dur="500"/>
                                        <p:tgtEl>
                                          <p:spTgt spid="1703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4596" name="Picture 4" descr="cyber_triang_ge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39179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774597" name="Picture 5" descr="scanner-head-and-david-hea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763" y="1352550"/>
            <a:ext cx="3932237" cy="2457450"/>
          </a:xfrm>
          <a:prstGeom prst="rect">
            <a:avLst/>
          </a:prstGeom>
          <a:noFill/>
          <a:extLst>
            <a:ext uri="{909E8E84-426E-40dd-AFC4-6F175D3DCCD1}">
              <a14:hiddenFill xmlns:a14="http://schemas.microsoft.com/office/drawing/2010/main">
                <a:solidFill>
                  <a:srgbClr val="FFFFFF"/>
                </a:solidFill>
              </a14:hiddenFill>
            </a:ext>
          </a:extLst>
        </p:spPr>
      </p:pic>
      <p:sp>
        <p:nvSpPr>
          <p:cNvPr id="1774598" name="Rectangle 6"/>
          <p:cNvSpPr>
            <a:spLocks noChangeArrowheads="1"/>
          </p:cNvSpPr>
          <p:nvPr/>
        </p:nvSpPr>
        <p:spPr bwMode="auto">
          <a:xfrm>
            <a:off x="5060950" y="3881438"/>
            <a:ext cx="347345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t>Digital Michelangelo Project</a:t>
            </a:r>
          </a:p>
          <a:p>
            <a:pPr algn="ctr"/>
            <a:r>
              <a:rPr lang="en-US" sz="1400">
                <a:hlinkClick r:id="rId5"/>
              </a:rPr>
              <a:t>http://graphics.stanford.edu/projects/mich/</a:t>
            </a:r>
            <a:endParaRPr lang="en-US" sz="1400"/>
          </a:p>
          <a:p>
            <a:pPr lvl="1" algn="ctr"/>
            <a:endParaRPr lang="en-US" sz="1400"/>
          </a:p>
        </p:txBody>
      </p:sp>
      <p:sp>
        <p:nvSpPr>
          <p:cNvPr id="1774603" name="Rectangle 11"/>
          <p:cNvSpPr>
            <a:spLocks noGrp="1" noChangeArrowheads="1"/>
          </p:cNvSpPr>
          <p:nvPr>
            <p:ph type="title"/>
          </p:nvPr>
        </p:nvSpPr>
        <p:spPr>
          <a:xfrm>
            <a:off x="533400" y="0"/>
            <a:ext cx="8229600" cy="1143000"/>
          </a:xfrm>
          <a:noFill/>
          <a:ln/>
        </p:spPr>
        <p:txBody>
          <a:bodyPr/>
          <a:lstStyle/>
          <a:p>
            <a:r>
              <a:rPr lang="en-US" sz="3600"/>
              <a:t>Example: Laser scanner</a:t>
            </a:r>
          </a:p>
        </p:txBody>
      </p:sp>
      <p:sp>
        <p:nvSpPr>
          <p:cNvPr id="1774604" name="Rectangle 12"/>
          <p:cNvSpPr>
            <a:spLocks noChangeArrowheads="1"/>
          </p:cNvSpPr>
          <p:nvPr/>
        </p:nvSpPr>
        <p:spPr bwMode="auto">
          <a:xfrm flipV="1">
            <a:off x="4572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928194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Text Box 2"/>
          <p:cNvSpPr txBox="1">
            <a:spLocks noChangeArrowheads="1"/>
          </p:cNvSpPr>
          <p:nvPr/>
        </p:nvSpPr>
        <p:spPr bwMode="auto">
          <a:xfrm>
            <a:off x="3124200" y="152400"/>
            <a:ext cx="305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Binary Coding</a:t>
            </a:r>
          </a:p>
        </p:txBody>
      </p:sp>
      <p:sp>
        <p:nvSpPr>
          <p:cNvPr id="1799172" name="Rectangle 4"/>
          <p:cNvSpPr>
            <a:spLocks noChangeArrowheads="1"/>
          </p:cNvSpPr>
          <p:nvPr/>
        </p:nvSpPr>
        <p:spPr bwMode="auto">
          <a:xfrm>
            <a:off x="3810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3" name="AutoShape 5"/>
          <p:cNvSpPr>
            <a:spLocks noChangeArrowheads="1"/>
          </p:cNvSpPr>
          <p:nvPr/>
        </p:nvSpPr>
        <p:spPr bwMode="auto">
          <a:xfrm>
            <a:off x="4267200" y="1371600"/>
            <a:ext cx="1439863" cy="1366838"/>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99174" name="Group 6"/>
          <p:cNvGrpSpPr>
            <a:grpSpLocks/>
          </p:cNvGrpSpPr>
          <p:nvPr/>
        </p:nvGrpSpPr>
        <p:grpSpPr bwMode="auto">
          <a:xfrm>
            <a:off x="5275263" y="3100388"/>
            <a:ext cx="1727200" cy="1368425"/>
            <a:chOff x="3561" y="2931"/>
            <a:chExt cx="1088" cy="862"/>
          </a:xfrm>
        </p:grpSpPr>
        <p:sp>
          <p:nvSpPr>
            <p:cNvPr id="1799175" name="Rectangle 7"/>
            <p:cNvSpPr>
              <a:spLocks noChangeArrowheads="1"/>
            </p:cNvSpPr>
            <p:nvPr/>
          </p:nvSpPr>
          <p:spPr bwMode="auto">
            <a:xfrm>
              <a:off x="3561"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6" name="Rectangle 8"/>
            <p:cNvSpPr>
              <a:spLocks noChangeArrowheads="1"/>
            </p:cNvSpPr>
            <p:nvPr/>
          </p:nvSpPr>
          <p:spPr bwMode="auto">
            <a:xfrm>
              <a:off x="3697"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7" name="Rectangle 9"/>
            <p:cNvSpPr>
              <a:spLocks noChangeArrowheads="1"/>
            </p:cNvSpPr>
            <p:nvPr/>
          </p:nvSpPr>
          <p:spPr bwMode="auto">
            <a:xfrm>
              <a:off x="3833"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8" name="Rectangle 10"/>
            <p:cNvSpPr>
              <a:spLocks noChangeArrowheads="1"/>
            </p:cNvSpPr>
            <p:nvPr/>
          </p:nvSpPr>
          <p:spPr bwMode="auto">
            <a:xfrm>
              <a:off x="3969"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9" name="Rectangle 11"/>
            <p:cNvSpPr>
              <a:spLocks noChangeArrowheads="1"/>
            </p:cNvSpPr>
            <p:nvPr/>
          </p:nvSpPr>
          <p:spPr bwMode="auto">
            <a:xfrm>
              <a:off x="4105"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0" name="Rectangle 12"/>
            <p:cNvSpPr>
              <a:spLocks noChangeArrowheads="1"/>
            </p:cNvSpPr>
            <p:nvPr/>
          </p:nvSpPr>
          <p:spPr bwMode="auto">
            <a:xfrm>
              <a:off x="4241"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1" name="Rectangle 13"/>
            <p:cNvSpPr>
              <a:spLocks noChangeArrowheads="1"/>
            </p:cNvSpPr>
            <p:nvPr/>
          </p:nvSpPr>
          <p:spPr bwMode="auto">
            <a:xfrm>
              <a:off x="4377"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2" name="Rectangle 14"/>
            <p:cNvSpPr>
              <a:spLocks noChangeArrowheads="1"/>
            </p:cNvSpPr>
            <p:nvPr/>
          </p:nvSpPr>
          <p:spPr bwMode="auto">
            <a:xfrm>
              <a:off x="4513"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3" name="Rectangle 15"/>
            <p:cNvSpPr>
              <a:spLocks noChangeArrowheads="1"/>
            </p:cNvSpPr>
            <p:nvPr/>
          </p:nvSpPr>
          <p:spPr bwMode="auto">
            <a:xfrm>
              <a:off x="3561"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99185" name="Group 17"/>
          <p:cNvGrpSpPr>
            <a:grpSpLocks/>
          </p:cNvGrpSpPr>
          <p:nvPr/>
        </p:nvGrpSpPr>
        <p:grpSpPr bwMode="auto">
          <a:xfrm>
            <a:off x="5853113" y="3819525"/>
            <a:ext cx="1727200" cy="1368425"/>
            <a:chOff x="3380" y="1842"/>
            <a:chExt cx="1088" cy="862"/>
          </a:xfrm>
        </p:grpSpPr>
        <p:sp>
          <p:nvSpPr>
            <p:cNvPr id="1799186" name="Rectangle 18"/>
            <p:cNvSpPr>
              <a:spLocks noChangeArrowheads="1"/>
            </p:cNvSpPr>
            <p:nvPr/>
          </p:nvSpPr>
          <p:spPr bwMode="auto">
            <a:xfrm>
              <a:off x="338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7" name="Rectangle 19"/>
            <p:cNvSpPr>
              <a:spLocks noChangeArrowheads="1"/>
            </p:cNvSpPr>
            <p:nvPr/>
          </p:nvSpPr>
          <p:spPr bwMode="auto">
            <a:xfrm>
              <a:off x="3516"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8" name="Rectangle 20"/>
            <p:cNvSpPr>
              <a:spLocks noChangeArrowheads="1"/>
            </p:cNvSpPr>
            <p:nvPr/>
          </p:nvSpPr>
          <p:spPr bwMode="auto">
            <a:xfrm>
              <a:off x="365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9" name="Rectangle 21"/>
            <p:cNvSpPr>
              <a:spLocks noChangeArrowheads="1"/>
            </p:cNvSpPr>
            <p:nvPr/>
          </p:nvSpPr>
          <p:spPr bwMode="auto">
            <a:xfrm>
              <a:off x="3788"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0" name="Rectangle 22"/>
            <p:cNvSpPr>
              <a:spLocks noChangeArrowheads="1"/>
            </p:cNvSpPr>
            <p:nvPr/>
          </p:nvSpPr>
          <p:spPr bwMode="auto">
            <a:xfrm>
              <a:off x="3924"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1" name="Rectangle 23"/>
            <p:cNvSpPr>
              <a:spLocks noChangeArrowheads="1"/>
            </p:cNvSpPr>
            <p:nvPr/>
          </p:nvSpPr>
          <p:spPr bwMode="auto">
            <a:xfrm>
              <a:off x="406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2" name="Rectangle 24"/>
            <p:cNvSpPr>
              <a:spLocks noChangeArrowheads="1"/>
            </p:cNvSpPr>
            <p:nvPr/>
          </p:nvSpPr>
          <p:spPr bwMode="auto">
            <a:xfrm>
              <a:off x="4196"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3" name="Rectangle 25"/>
            <p:cNvSpPr>
              <a:spLocks noChangeArrowheads="1"/>
            </p:cNvSpPr>
            <p:nvPr/>
          </p:nvSpPr>
          <p:spPr bwMode="auto">
            <a:xfrm>
              <a:off x="433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4" name="Rectangle 26"/>
            <p:cNvSpPr>
              <a:spLocks noChangeArrowheads="1"/>
            </p:cNvSpPr>
            <p:nvPr/>
          </p:nvSpPr>
          <p:spPr bwMode="auto">
            <a:xfrm>
              <a:off x="3380" y="1842"/>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99195" name="Group 27"/>
          <p:cNvGrpSpPr>
            <a:grpSpLocks/>
          </p:cNvGrpSpPr>
          <p:nvPr/>
        </p:nvGrpSpPr>
        <p:grpSpPr bwMode="auto">
          <a:xfrm>
            <a:off x="6500813" y="4683125"/>
            <a:ext cx="1727200" cy="1368425"/>
            <a:chOff x="2200" y="2931"/>
            <a:chExt cx="1088" cy="862"/>
          </a:xfrm>
        </p:grpSpPr>
        <p:sp>
          <p:nvSpPr>
            <p:cNvPr id="1799196" name="Rectangle 28"/>
            <p:cNvSpPr>
              <a:spLocks noChangeArrowheads="1"/>
            </p:cNvSpPr>
            <p:nvPr/>
          </p:nvSpPr>
          <p:spPr bwMode="auto">
            <a:xfrm>
              <a:off x="2200"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7" name="Rectangle 29"/>
            <p:cNvSpPr>
              <a:spLocks noChangeArrowheads="1"/>
            </p:cNvSpPr>
            <p:nvPr/>
          </p:nvSpPr>
          <p:spPr bwMode="auto">
            <a:xfrm>
              <a:off x="2336"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799198" name="Rectangle 30"/>
            <p:cNvSpPr>
              <a:spLocks noChangeArrowheads="1"/>
            </p:cNvSpPr>
            <p:nvPr/>
          </p:nvSpPr>
          <p:spPr bwMode="auto">
            <a:xfrm>
              <a:off x="2472"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9" name="Rectangle 31"/>
            <p:cNvSpPr>
              <a:spLocks noChangeArrowheads="1"/>
            </p:cNvSpPr>
            <p:nvPr/>
          </p:nvSpPr>
          <p:spPr bwMode="auto">
            <a:xfrm>
              <a:off x="2608"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0" name="Rectangle 32"/>
            <p:cNvSpPr>
              <a:spLocks noChangeArrowheads="1"/>
            </p:cNvSpPr>
            <p:nvPr/>
          </p:nvSpPr>
          <p:spPr bwMode="auto">
            <a:xfrm>
              <a:off x="2744"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1" name="Rectangle 33"/>
            <p:cNvSpPr>
              <a:spLocks noChangeArrowheads="1"/>
            </p:cNvSpPr>
            <p:nvPr/>
          </p:nvSpPr>
          <p:spPr bwMode="auto">
            <a:xfrm>
              <a:off x="2880"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2" name="Rectangle 34"/>
            <p:cNvSpPr>
              <a:spLocks noChangeArrowheads="1"/>
            </p:cNvSpPr>
            <p:nvPr/>
          </p:nvSpPr>
          <p:spPr bwMode="auto">
            <a:xfrm>
              <a:off x="3016"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3" name="Rectangle 35"/>
            <p:cNvSpPr>
              <a:spLocks noChangeArrowheads="1"/>
            </p:cNvSpPr>
            <p:nvPr/>
          </p:nvSpPr>
          <p:spPr bwMode="auto">
            <a:xfrm>
              <a:off x="3152"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4" name="Rectangle 36"/>
            <p:cNvSpPr>
              <a:spLocks noChangeArrowheads="1"/>
            </p:cNvSpPr>
            <p:nvPr/>
          </p:nvSpPr>
          <p:spPr bwMode="auto">
            <a:xfrm>
              <a:off x="2200"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99205" name="Line 37"/>
          <p:cNvSpPr>
            <a:spLocks noChangeShapeType="1"/>
          </p:cNvSpPr>
          <p:nvPr/>
        </p:nvSpPr>
        <p:spPr bwMode="auto">
          <a:xfrm flipH="1" flipV="1">
            <a:off x="4859338" y="2235200"/>
            <a:ext cx="687387" cy="865188"/>
          </a:xfrm>
          <a:prstGeom prst="line">
            <a:avLst/>
          </a:prstGeom>
          <a:noFill/>
          <a:ln w="38100">
            <a:solidFill>
              <a:srgbClr val="FF990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06" name="Text Box 38"/>
          <p:cNvSpPr txBox="1">
            <a:spLocks noChangeArrowheads="1"/>
          </p:cNvSpPr>
          <p:nvPr/>
        </p:nvSpPr>
        <p:spPr bwMode="auto">
          <a:xfrm>
            <a:off x="5491163" y="57642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1</a:t>
            </a:r>
          </a:p>
        </p:txBody>
      </p:sp>
      <p:sp>
        <p:nvSpPr>
          <p:cNvPr id="1799207" name="Text Box 39"/>
          <p:cNvSpPr txBox="1">
            <a:spLocks noChangeArrowheads="1"/>
          </p:cNvSpPr>
          <p:nvPr/>
        </p:nvSpPr>
        <p:spPr bwMode="auto">
          <a:xfrm>
            <a:off x="4770438" y="4899025"/>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2</a:t>
            </a:r>
          </a:p>
        </p:txBody>
      </p:sp>
      <p:sp>
        <p:nvSpPr>
          <p:cNvPr id="1799208" name="Text Box 40"/>
          <p:cNvSpPr txBox="1">
            <a:spLocks noChangeArrowheads="1"/>
          </p:cNvSpPr>
          <p:nvPr/>
        </p:nvSpPr>
        <p:spPr bwMode="auto">
          <a:xfrm>
            <a:off x="4267200" y="42021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3</a:t>
            </a:r>
          </a:p>
        </p:txBody>
      </p:sp>
      <p:sp>
        <p:nvSpPr>
          <p:cNvPr id="1799209" name="Text Box 41"/>
          <p:cNvSpPr txBox="1">
            <a:spLocks noChangeArrowheads="1"/>
          </p:cNvSpPr>
          <p:nvPr/>
        </p:nvSpPr>
        <p:spPr bwMode="auto">
          <a:xfrm>
            <a:off x="7467600" y="2438400"/>
            <a:ext cx="16764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100"/>
              <a:t>Projected over time</a:t>
            </a:r>
          </a:p>
        </p:txBody>
      </p:sp>
      <p:sp>
        <p:nvSpPr>
          <p:cNvPr id="1799210" name="Text Box 42"/>
          <p:cNvSpPr txBox="1">
            <a:spLocks noChangeArrowheads="1"/>
          </p:cNvSpPr>
          <p:nvPr/>
        </p:nvSpPr>
        <p:spPr bwMode="auto">
          <a:xfrm>
            <a:off x="457200" y="3505200"/>
            <a:ext cx="3657600" cy="18383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400"/>
              <a:t>Example:</a:t>
            </a:r>
            <a:r>
              <a:rPr lang="es-ES" sz="2000"/>
              <a:t> </a:t>
            </a:r>
          </a:p>
          <a:p>
            <a:pPr>
              <a:spcBef>
                <a:spcPct val="50000"/>
              </a:spcBef>
            </a:pPr>
            <a:r>
              <a:rPr lang="es-ES" sz="2000"/>
              <a:t>3 binary-encoded patterns which allows the measuring surface to be divided in 8 sub-regions</a:t>
            </a:r>
          </a:p>
        </p:txBody>
      </p:sp>
      <p:sp>
        <p:nvSpPr>
          <p:cNvPr id="1799211" name="Text Box 43"/>
          <p:cNvSpPr txBox="1">
            <a:spLocks noChangeArrowheads="1"/>
          </p:cNvSpPr>
          <p:nvPr/>
        </p:nvSpPr>
        <p:spPr bwMode="auto">
          <a:xfrm>
            <a:off x="228600" y="1295400"/>
            <a:ext cx="4191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t>   Faster:</a:t>
            </a:r>
          </a:p>
          <a:p>
            <a:endParaRPr lang="en-US" sz="2400"/>
          </a:p>
          <a:p>
            <a:r>
              <a:rPr lang="en-US" sz="2000"/>
              <a:t>                   stripes in      images.</a:t>
            </a:r>
          </a:p>
          <a:p>
            <a:endParaRPr lang="en-US" sz="2000"/>
          </a:p>
        </p:txBody>
      </p:sp>
      <p:sp>
        <p:nvSpPr>
          <p:cNvPr id="1799212" name="Line 44"/>
          <p:cNvSpPr>
            <a:spLocks noChangeShapeType="1"/>
          </p:cNvSpPr>
          <p:nvPr/>
        </p:nvSpPr>
        <p:spPr bwMode="auto">
          <a:xfrm flipH="1" flipV="1">
            <a:off x="7162800" y="2971800"/>
            <a:ext cx="1584325" cy="1871663"/>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3" name="Line 45"/>
          <p:cNvSpPr>
            <a:spLocks noChangeShapeType="1"/>
          </p:cNvSpPr>
          <p:nvPr/>
        </p:nvSpPr>
        <p:spPr bwMode="auto">
          <a:xfrm flipH="1" flipV="1">
            <a:off x="5778500" y="3475038"/>
            <a:ext cx="285750" cy="358775"/>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4" name="Line 46"/>
          <p:cNvSpPr>
            <a:spLocks noChangeShapeType="1"/>
          </p:cNvSpPr>
          <p:nvPr/>
        </p:nvSpPr>
        <p:spPr bwMode="auto">
          <a:xfrm flipH="1" flipV="1">
            <a:off x="6470650" y="4338638"/>
            <a:ext cx="285750" cy="360362"/>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5" name="Line 47"/>
          <p:cNvSpPr>
            <a:spLocks noChangeShapeType="1"/>
          </p:cNvSpPr>
          <p:nvPr/>
        </p:nvSpPr>
        <p:spPr bwMode="auto">
          <a:xfrm flipH="1" flipV="1">
            <a:off x="7094538" y="5130800"/>
            <a:ext cx="949325" cy="1193800"/>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799216" name="Object 48"/>
          <p:cNvGraphicFramePr>
            <a:graphicFrameLocks noChangeAspect="1"/>
          </p:cNvGraphicFramePr>
          <p:nvPr/>
        </p:nvGraphicFramePr>
        <p:xfrm>
          <a:off x="623888" y="1905000"/>
          <a:ext cx="914400" cy="473075"/>
        </p:xfrm>
        <a:graphic>
          <a:graphicData uri="http://schemas.openxmlformats.org/presentationml/2006/ole">
            <mc:AlternateContent xmlns:mc="http://schemas.openxmlformats.org/markup-compatibility/2006">
              <mc:Choice xmlns:v="urn:schemas-microsoft-com:vml" Requires="v">
                <p:oleObj spid="_x0000_s82949" name="Equation" r:id="rId4" imgW="368280" imgH="190440" progId="Equation.3">
                  <p:embed/>
                </p:oleObj>
              </mc:Choice>
              <mc:Fallback>
                <p:oleObj name="Equation" r:id="rId4" imgW="36828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 y="1905000"/>
                        <a:ext cx="9144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99217" name="Object 49"/>
          <p:cNvGraphicFramePr>
            <a:graphicFrameLocks noChangeAspect="1"/>
          </p:cNvGraphicFramePr>
          <p:nvPr/>
        </p:nvGraphicFramePr>
        <p:xfrm>
          <a:off x="2709863" y="2071688"/>
          <a:ext cx="314325" cy="347662"/>
        </p:xfrm>
        <a:graphic>
          <a:graphicData uri="http://schemas.openxmlformats.org/presentationml/2006/ole">
            <mc:AlternateContent xmlns:mc="http://schemas.openxmlformats.org/markup-compatibility/2006">
              <mc:Choice xmlns:v="urn:schemas-microsoft-com:vml" Requires="v">
                <p:oleObj spid="_x0000_s82950" name="Equation" r:id="rId6" imgW="126720" imgH="139680" progId="Equation.3">
                  <p:embed/>
                </p:oleObj>
              </mc:Choice>
              <mc:Fallback>
                <p:oleObj name="Equation" r:id="rId6" imgW="126720" imgH="139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9863" y="2071688"/>
                        <a:ext cx="31432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25375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Rectangle 2"/>
          <p:cNvSpPr>
            <a:spLocks noGrp="1" noChangeArrowheads="1"/>
          </p:cNvSpPr>
          <p:nvPr>
            <p:ph type="title"/>
          </p:nvPr>
        </p:nvSpPr>
        <p:spPr>
          <a:xfrm>
            <a:off x="457200" y="-152400"/>
            <a:ext cx="8229600" cy="1143000"/>
          </a:xfrm>
        </p:spPr>
        <p:txBody>
          <a:bodyPr/>
          <a:lstStyle/>
          <a:p>
            <a:r>
              <a:rPr lang="en-US" sz="3600"/>
              <a:t>Binary Coding</a:t>
            </a:r>
          </a:p>
        </p:txBody>
      </p:sp>
      <p:sp>
        <p:nvSpPr>
          <p:cNvPr id="1772547" name="Rectangle 3"/>
          <p:cNvSpPr>
            <a:spLocks noGrp="1" noChangeArrowheads="1"/>
          </p:cNvSpPr>
          <p:nvPr>
            <p:ph type="body" idx="1"/>
          </p:nvPr>
        </p:nvSpPr>
        <p:spPr>
          <a:xfrm>
            <a:off x="457200" y="1295400"/>
            <a:ext cx="8229600" cy="4525963"/>
          </a:xfrm>
        </p:spPr>
        <p:txBody>
          <a:bodyPr/>
          <a:lstStyle/>
          <a:p>
            <a:r>
              <a:rPr lang="en-US" sz="2400"/>
              <a:t>Assign each stripe a unique illumination code</a:t>
            </a:r>
            <a:br>
              <a:rPr lang="en-US" sz="2400"/>
            </a:br>
            <a:r>
              <a:rPr lang="en-US" sz="2400"/>
              <a:t>over time [Posdamer 82]</a:t>
            </a:r>
          </a:p>
        </p:txBody>
      </p:sp>
      <p:sp>
        <p:nvSpPr>
          <p:cNvPr id="1772548" name="Rectangle 4"/>
          <p:cNvSpPr>
            <a:spLocks noChangeArrowheads="1"/>
          </p:cNvSpPr>
          <p:nvPr/>
        </p:nvSpPr>
        <p:spPr bwMode="auto">
          <a:xfrm>
            <a:off x="9906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49" name="Line 5"/>
          <p:cNvSpPr>
            <a:spLocks noChangeShapeType="1"/>
          </p:cNvSpPr>
          <p:nvPr/>
        </p:nvSpPr>
        <p:spPr bwMode="auto">
          <a:xfrm flipV="1">
            <a:off x="762000" y="2998788"/>
            <a:ext cx="0" cy="2590800"/>
          </a:xfrm>
          <a:prstGeom prst="line">
            <a:avLst/>
          </a:prstGeom>
          <a:noFill/>
          <a:ln w="63500">
            <a:solidFill>
              <a:schemeClr val="tx1"/>
            </a:solidFill>
            <a:round/>
            <a:headEnd/>
            <a:tailEnd type="triangle" w="med" len="med"/>
          </a:ln>
          <a:effectLst>
            <a:outerShdw blurRad="63500" dist="17961"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72550" name="Text Box 6"/>
          <p:cNvSpPr txBox="1">
            <a:spLocks noChangeArrowheads="1"/>
          </p:cNvSpPr>
          <p:nvPr/>
        </p:nvSpPr>
        <p:spPr bwMode="auto">
          <a:xfrm>
            <a:off x="4121150" y="5840413"/>
            <a:ext cx="904875" cy="396875"/>
          </a:xfrm>
          <a:prstGeom prst="rect">
            <a:avLst/>
          </a:prstGeom>
          <a:noFill/>
          <a:ln>
            <a:noFill/>
          </a:ln>
          <a:effectLst/>
          <a:extLst>
            <a:ext uri="{909E8E84-426E-40dd-AFC4-6F175D3DCCD1}">
              <a14:hiddenFill xmlns:a14="http://schemas.microsoft.com/office/drawing/2010/main">
                <a:solidFill>
                  <a:schemeClr val="accent2">
                    <a:alpha val="50000"/>
                  </a:schemeClr>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effectLst>
                  <a:outerShdw blurRad="38100" dist="38100" dir="2700000" algn="tl">
                    <a:srgbClr val="DDDDDD"/>
                  </a:outerShdw>
                </a:effectLst>
              </a:rPr>
              <a:t>Space</a:t>
            </a:r>
          </a:p>
        </p:txBody>
      </p:sp>
      <p:sp>
        <p:nvSpPr>
          <p:cNvPr id="1772551" name="Text Box 7"/>
          <p:cNvSpPr txBox="1">
            <a:spLocks noChangeArrowheads="1"/>
          </p:cNvSpPr>
          <p:nvPr/>
        </p:nvSpPr>
        <p:spPr bwMode="auto">
          <a:xfrm>
            <a:off x="198438" y="2590800"/>
            <a:ext cx="749300" cy="396875"/>
          </a:xfrm>
          <a:prstGeom prst="rect">
            <a:avLst/>
          </a:prstGeom>
          <a:noFill/>
          <a:ln>
            <a:noFill/>
          </a:ln>
          <a:effectLst/>
          <a:extLst>
            <a:ext uri="{909E8E84-426E-40dd-AFC4-6F175D3DCCD1}">
              <a14:hiddenFill xmlns:a14="http://schemas.microsoft.com/office/drawing/2010/main">
                <a:solidFill>
                  <a:schemeClr val="accent2">
                    <a:alpha val="50000"/>
                  </a:schemeClr>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effectLst>
                  <a:outerShdw blurRad="38100" dist="38100" dir="2700000" algn="tl">
                    <a:srgbClr val="DDDDDD"/>
                  </a:outerShdw>
                </a:effectLst>
              </a:rPr>
              <a:t>Time</a:t>
            </a:r>
          </a:p>
        </p:txBody>
      </p:sp>
      <p:sp>
        <p:nvSpPr>
          <p:cNvPr id="1772552" name="Line 8"/>
          <p:cNvSpPr>
            <a:spLocks noChangeShapeType="1"/>
          </p:cNvSpPr>
          <p:nvPr/>
        </p:nvSpPr>
        <p:spPr bwMode="auto">
          <a:xfrm>
            <a:off x="762000" y="5589588"/>
            <a:ext cx="7848600" cy="0"/>
          </a:xfrm>
          <a:prstGeom prst="line">
            <a:avLst/>
          </a:prstGeom>
          <a:noFill/>
          <a:ln w="63500">
            <a:solidFill>
              <a:schemeClr val="tx1"/>
            </a:solidFill>
            <a:round/>
            <a:headEnd type="oval" w="med" len="med"/>
            <a:tailEnd type="triangle" w="med" len="med"/>
          </a:ln>
          <a:effectLst>
            <a:outerShdw blurRad="63500" dist="17961"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lstStyle/>
          <a:p>
            <a:endParaRPr lang="en-US"/>
          </a:p>
        </p:txBody>
      </p:sp>
      <p:grpSp>
        <p:nvGrpSpPr>
          <p:cNvPr id="1772553" name="Group 9"/>
          <p:cNvGrpSpPr>
            <a:grpSpLocks/>
          </p:cNvGrpSpPr>
          <p:nvPr/>
        </p:nvGrpSpPr>
        <p:grpSpPr bwMode="auto">
          <a:xfrm>
            <a:off x="990600" y="3760788"/>
            <a:ext cx="914400" cy="457200"/>
            <a:chOff x="816" y="2208"/>
            <a:chExt cx="576" cy="288"/>
          </a:xfrm>
        </p:grpSpPr>
        <p:sp>
          <p:nvSpPr>
            <p:cNvPr id="1772554" name="Rectangle 10"/>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55" name="Rectangle 11"/>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56" name="Group 12"/>
          <p:cNvGrpSpPr>
            <a:grpSpLocks/>
          </p:cNvGrpSpPr>
          <p:nvPr/>
        </p:nvGrpSpPr>
        <p:grpSpPr bwMode="auto">
          <a:xfrm>
            <a:off x="990600" y="4294188"/>
            <a:ext cx="914400" cy="457200"/>
            <a:chOff x="816" y="2208"/>
            <a:chExt cx="576" cy="288"/>
          </a:xfrm>
        </p:grpSpPr>
        <p:sp>
          <p:nvSpPr>
            <p:cNvPr id="1772557" name="Rectangle 13"/>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58" name="Rectangle 14"/>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59" name="Group 15"/>
          <p:cNvGrpSpPr>
            <a:grpSpLocks/>
          </p:cNvGrpSpPr>
          <p:nvPr/>
        </p:nvGrpSpPr>
        <p:grpSpPr bwMode="auto">
          <a:xfrm>
            <a:off x="990600" y="3227388"/>
            <a:ext cx="914400" cy="457200"/>
            <a:chOff x="816" y="2208"/>
            <a:chExt cx="576" cy="288"/>
          </a:xfrm>
        </p:grpSpPr>
        <p:sp>
          <p:nvSpPr>
            <p:cNvPr id="1772560" name="Rectangle 16"/>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1" name="Rectangle 17"/>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2" name="Group 18"/>
          <p:cNvGrpSpPr>
            <a:grpSpLocks/>
          </p:cNvGrpSpPr>
          <p:nvPr/>
        </p:nvGrpSpPr>
        <p:grpSpPr bwMode="auto">
          <a:xfrm>
            <a:off x="1905000" y="3760788"/>
            <a:ext cx="914400" cy="457200"/>
            <a:chOff x="816" y="2208"/>
            <a:chExt cx="576" cy="288"/>
          </a:xfrm>
        </p:grpSpPr>
        <p:sp>
          <p:nvSpPr>
            <p:cNvPr id="1772563" name="Rectangle 19"/>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4" name="Rectangle 20"/>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5" name="Group 21"/>
          <p:cNvGrpSpPr>
            <a:grpSpLocks/>
          </p:cNvGrpSpPr>
          <p:nvPr/>
        </p:nvGrpSpPr>
        <p:grpSpPr bwMode="auto">
          <a:xfrm>
            <a:off x="1905000" y="4294188"/>
            <a:ext cx="914400" cy="457200"/>
            <a:chOff x="960" y="2832"/>
            <a:chExt cx="576" cy="288"/>
          </a:xfrm>
        </p:grpSpPr>
        <p:sp>
          <p:nvSpPr>
            <p:cNvPr id="1772566" name="Rectangle 22"/>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7" name="Rectangle 23"/>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8" name="Group 24"/>
          <p:cNvGrpSpPr>
            <a:grpSpLocks/>
          </p:cNvGrpSpPr>
          <p:nvPr/>
        </p:nvGrpSpPr>
        <p:grpSpPr bwMode="auto">
          <a:xfrm>
            <a:off x="1905000" y="3227388"/>
            <a:ext cx="914400" cy="457200"/>
            <a:chOff x="816" y="2208"/>
            <a:chExt cx="576" cy="288"/>
          </a:xfrm>
        </p:grpSpPr>
        <p:sp>
          <p:nvSpPr>
            <p:cNvPr id="1772569" name="Rectangle 25"/>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0" name="Rectangle 26"/>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1" name="Group 27"/>
          <p:cNvGrpSpPr>
            <a:grpSpLocks/>
          </p:cNvGrpSpPr>
          <p:nvPr/>
        </p:nvGrpSpPr>
        <p:grpSpPr bwMode="auto">
          <a:xfrm>
            <a:off x="2819400" y="3760788"/>
            <a:ext cx="914400" cy="457200"/>
            <a:chOff x="960" y="2832"/>
            <a:chExt cx="576" cy="288"/>
          </a:xfrm>
        </p:grpSpPr>
        <p:sp>
          <p:nvSpPr>
            <p:cNvPr id="1772572" name="Rectangle 28"/>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3" name="Rectangle 29"/>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4" name="Group 30"/>
          <p:cNvGrpSpPr>
            <a:grpSpLocks/>
          </p:cNvGrpSpPr>
          <p:nvPr/>
        </p:nvGrpSpPr>
        <p:grpSpPr bwMode="auto">
          <a:xfrm>
            <a:off x="2819400" y="4294188"/>
            <a:ext cx="914400" cy="457200"/>
            <a:chOff x="816" y="2208"/>
            <a:chExt cx="576" cy="288"/>
          </a:xfrm>
        </p:grpSpPr>
        <p:sp>
          <p:nvSpPr>
            <p:cNvPr id="1772575" name="Rectangle 31"/>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6" name="Rectangle 32"/>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7" name="Group 33"/>
          <p:cNvGrpSpPr>
            <a:grpSpLocks/>
          </p:cNvGrpSpPr>
          <p:nvPr/>
        </p:nvGrpSpPr>
        <p:grpSpPr bwMode="auto">
          <a:xfrm>
            <a:off x="2819400" y="3227388"/>
            <a:ext cx="914400" cy="457200"/>
            <a:chOff x="816" y="2208"/>
            <a:chExt cx="576" cy="288"/>
          </a:xfrm>
        </p:grpSpPr>
        <p:sp>
          <p:nvSpPr>
            <p:cNvPr id="1772578" name="Rectangle 34"/>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9" name="Rectangle 35"/>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0" name="Group 36"/>
          <p:cNvGrpSpPr>
            <a:grpSpLocks/>
          </p:cNvGrpSpPr>
          <p:nvPr/>
        </p:nvGrpSpPr>
        <p:grpSpPr bwMode="auto">
          <a:xfrm>
            <a:off x="3733800" y="3760788"/>
            <a:ext cx="914400" cy="457200"/>
            <a:chOff x="960" y="2832"/>
            <a:chExt cx="576" cy="288"/>
          </a:xfrm>
        </p:grpSpPr>
        <p:sp>
          <p:nvSpPr>
            <p:cNvPr id="1772581" name="Rectangle 37"/>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2" name="Rectangle 38"/>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3" name="Group 39"/>
          <p:cNvGrpSpPr>
            <a:grpSpLocks/>
          </p:cNvGrpSpPr>
          <p:nvPr/>
        </p:nvGrpSpPr>
        <p:grpSpPr bwMode="auto">
          <a:xfrm>
            <a:off x="3733800" y="4294188"/>
            <a:ext cx="914400" cy="457200"/>
            <a:chOff x="960" y="2832"/>
            <a:chExt cx="576" cy="288"/>
          </a:xfrm>
        </p:grpSpPr>
        <p:sp>
          <p:nvSpPr>
            <p:cNvPr id="1772584" name="Rectangle 40"/>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5" name="Rectangle 41"/>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6" name="Group 42"/>
          <p:cNvGrpSpPr>
            <a:grpSpLocks/>
          </p:cNvGrpSpPr>
          <p:nvPr/>
        </p:nvGrpSpPr>
        <p:grpSpPr bwMode="auto">
          <a:xfrm>
            <a:off x="3733800" y="3227388"/>
            <a:ext cx="914400" cy="457200"/>
            <a:chOff x="816" y="2208"/>
            <a:chExt cx="576" cy="288"/>
          </a:xfrm>
        </p:grpSpPr>
        <p:sp>
          <p:nvSpPr>
            <p:cNvPr id="1772587" name="Rectangle 43"/>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8" name="Rectangle 44"/>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9" name="Group 45"/>
          <p:cNvGrpSpPr>
            <a:grpSpLocks/>
          </p:cNvGrpSpPr>
          <p:nvPr/>
        </p:nvGrpSpPr>
        <p:grpSpPr bwMode="auto">
          <a:xfrm>
            <a:off x="4648200" y="3760788"/>
            <a:ext cx="914400" cy="457200"/>
            <a:chOff x="816" y="2208"/>
            <a:chExt cx="576" cy="288"/>
          </a:xfrm>
        </p:grpSpPr>
        <p:sp>
          <p:nvSpPr>
            <p:cNvPr id="1772590" name="Rectangle 46"/>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1" name="Rectangle 47"/>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2" name="Group 48"/>
          <p:cNvGrpSpPr>
            <a:grpSpLocks/>
          </p:cNvGrpSpPr>
          <p:nvPr/>
        </p:nvGrpSpPr>
        <p:grpSpPr bwMode="auto">
          <a:xfrm>
            <a:off x="4648200" y="4294188"/>
            <a:ext cx="914400" cy="457200"/>
            <a:chOff x="816" y="2208"/>
            <a:chExt cx="576" cy="288"/>
          </a:xfrm>
        </p:grpSpPr>
        <p:sp>
          <p:nvSpPr>
            <p:cNvPr id="1772593" name="Rectangle 49"/>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4" name="Rectangle 50"/>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5" name="Group 51"/>
          <p:cNvGrpSpPr>
            <a:grpSpLocks/>
          </p:cNvGrpSpPr>
          <p:nvPr/>
        </p:nvGrpSpPr>
        <p:grpSpPr bwMode="auto">
          <a:xfrm>
            <a:off x="4648200" y="3227388"/>
            <a:ext cx="914400" cy="457200"/>
            <a:chOff x="960" y="2832"/>
            <a:chExt cx="576" cy="288"/>
          </a:xfrm>
        </p:grpSpPr>
        <p:sp>
          <p:nvSpPr>
            <p:cNvPr id="1772596" name="Rectangle 52"/>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7" name="Rectangle 53"/>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8" name="Group 54"/>
          <p:cNvGrpSpPr>
            <a:grpSpLocks/>
          </p:cNvGrpSpPr>
          <p:nvPr/>
        </p:nvGrpSpPr>
        <p:grpSpPr bwMode="auto">
          <a:xfrm>
            <a:off x="5562600" y="3760788"/>
            <a:ext cx="914400" cy="457200"/>
            <a:chOff x="816" y="2208"/>
            <a:chExt cx="576" cy="288"/>
          </a:xfrm>
        </p:grpSpPr>
        <p:sp>
          <p:nvSpPr>
            <p:cNvPr id="1772599" name="Rectangle 55"/>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0" name="Rectangle 56"/>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1" name="Group 57"/>
          <p:cNvGrpSpPr>
            <a:grpSpLocks/>
          </p:cNvGrpSpPr>
          <p:nvPr/>
        </p:nvGrpSpPr>
        <p:grpSpPr bwMode="auto">
          <a:xfrm>
            <a:off x="5562600" y="4294188"/>
            <a:ext cx="914400" cy="457200"/>
            <a:chOff x="960" y="2832"/>
            <a:chExt cx="576" cy="288"/>
          </a:xfrm>
        </p:grpSpPr>
        <p:sp>
          <p:nvSpPr>
            <p:cNvPr id="1772602" name="Rectangle 58"/>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3" name="Rectangle 59"/>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4" name="Group 60"/>
          <p:cNvGrpSpPr>
            <a:grpSpLocks/>
          </p:cNvGrpSpPr>
          <p:nvPr/>
        </p:nvGrpSpPr>
        <p:grpSpPr bwMode="auto">
          <a:xfrm>
            <a:off x="5562600" y="3227388"/>
            <a:ext cx="914400" cy="457200"/>
            <a:chOff x="960" y="2832"/>
            <a:chExt cx="576" cy="288"/>
          </a:xfrm>
        </p:grpSpPr>
        <p:sp>
          <p:nvSpPr>
            <p:cNvPr id="1772605" name="Rectangle 61"/>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6" name="Rectangle 62"/>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7" name="Group 63"/>
          <p:cNvGrpSpPr>
            <a:grpSpLocks/>
          </p:cNvGrpSpPr>
          <p:nvPr/>
        </p:nvGrpSpPr>
        <p:grpSpPr bwMode="auto">
          <a:xfrm>
            <a:off x="6477000" y="3760788"/>
            <a:ext cx="914400" cy="457200"/>
            <a:chOff x="960" y="2832"/>
            <a:chExt cx="576" cy="288"/>
          </a:xfrm>
        </p:grpSpPr>
        <p:sp>
          <p:nvSpPr>
            <p:cNvPr id="1772608" name="Rectangle 64"/>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9" name="Rectangle 65"/>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0" name="Group 66"/>
          <p:cNvGrpSpPr>
            <a:grpSpLocks/>
          </p:cNvGrpSpPr>
          <p:nvPr/>
        </p:nvGrpSpPr>
        <p:grpSpPr bwMode="auto">
          <a:xfrm>
            <a:off x="6477000" y="4294188"/>
            <a:ext cx="914400" cy="457200"/>
            <a:chOff x="816" y="2208"/>
            <a:chExt cx="576" cy="288"/>
          </a:xfrm>
        </p:grpSpPr>
        <p:sp>
          <p:nvSpPr>
            <p:cNvPr id="1772611" name="Rectangle 67"/>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2" name="Rectangle 68"/>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3" name="Group 69"/>
          <p:cNvGrpSpPr>
            <a:grpSpLocks/>
          </p:cNvGrpSpPr>
          <p:nvPr/>
        </p:nvGrpSpPr>
        <p:grpSpPr bwMode="auto">
          <a:xfrm>
            <a:off x="6477000" y="3227388"/>
            <a:ext cx="914400" cy="457200"/>
            <a:chOff x="960" y="2832"/>
            <a:chExt cx="576" cy="288"/>
          </a:xfrm>
        </p:grpSpPr>
        <p:sp>
          <p:nvSpPr>
            <p:cNvPr id="1772614" name="Rectangle 70"/>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5" name="Rectangle 71"/>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6" name="Group 72"/>
          <p:cNvGrpSpPr>
            <a:grpSpLocks/>
          </p:cNvGrpSpPr>
          <p:nvPr/>
        </p:nvGrpSpPr>
        <p:grpSpPr bwMode="auto">
          <a:xfrm>
            <a:off x="7391400" y="3760788"/>
            <a:ext cx="914400" cy="457200"/>
            <a:chOff x="960" y="2832"/>
            <a:chExt cx="576" cy="288"/>
          </a:xfrm>
        </p:grpSpPr>
        <p:sp>
          <p:nvSpPr>
            <p:cNvPr id="1772617" name="Rectangle 73"/>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8" name="Rectangle 74"/>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9" name="Group 75"/>
          <p:cNvGrpSpPr>
            <a:grpSpLocks/>
          </p:cNvGrpSpPr>
          <p:nvPr/>
        </p:nvGrpSpPr>
        <p:grpSpPr bwMode="auto">
          <a:xfrm>
            <a:off x="7391400" y="4294188"/>
            <a:ext cx="914400" cy="457200"/>
            <a:chOff x="960" y="2832"/>
            <a:chExt cx="576" cy="288"/>
          </a:xfrm>
        </p:grpSpPr>
        <p:sp>
          <p:nvSpPr>
            <p:cNvPr id="1772620" name="Rectangle 76"/>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1" name="Rectangle 77"/>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22" name="Group 78"/>
          <p:cNvGrpSpPr>
            <a:grpSpLocks/>
          </p:cNvGrpSpPr>
          <p:nvPr/>
        </p:nvGrpSpPr>
        <p:grpSpPr bwMode="auto">
          <a:xfrm>
            <a:off x="7391400" y="3227388"/>
            <a:ext cx="914400" cy="457200"/>
            <a:chOff x="960" y="2832"/>
            <a:chExt cx="576" cy="288"/>
          </a:xfrm>
        </p:grpSpPr>
        <p:sp>
          <p:nvSpPr>
            <p:cNvPr id="1772623" name="Rectangle 79"/>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4" name="Rectangle 80"/>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sp>
        <p:nvSpPr>
          <p:cNvPr id="1772625" name="Rectangle 81"/>
          <p:cNvSpPr>
            <a:spLocks noChangeArrowheads="1"/>
          </p:cNvSpPr>
          <p:nvPr/>
        </p:nvSpPr>
        <p:spPr bwMode="auto">
          <a:xfrm>
            <a:off x="14478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6" name="Rectangle 82"/>
          <p:cNvSpPr>
            <a:spLocks noChangeArrowheads="1"/>
          </p:cNvSpPr>
          <p:nvPr/>
        </p:nvSpPr>
        <p:spPr bwMode="auto">
          <a:xfrm>
            <a:off x="19050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7" name="Rectangle 83"/>
          <p:cNvSpPr>
            <a:spLocks noChangeArrowheads="1"/>
          </p:cNvSpPr>
          <p:nvPr/>
        </p:nvSpPr>
        <p:spPr bwMode="auto">
          <a:xfrm>
            <a:off x="23622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8" name="Rectangle 84"/>
          <p:cNvSpPr>
            <a:spLocks noChangeArrowheads="1"/>
          </p:cNvSpPr>
          <p:nvPr/>
        </p:nvSpPr>
        <p:spPr bwMode="auto">
          <a:xfrm>
            <a:off x="28194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9" name="Rectangle 85"/>
          <p:cNvSpPr>
            <a:spLocks noChangeArrowheads="1"/>
          </p:cNvSpPr>
          <p:nvPr/>
        </p:nvSpPr>
        <p:spPr bwMode="auto">
          <a:xfrm>
            <a:off x="32766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0" name="Rectangle 86"/>
          <p:cNvSpPr>
            <a:spLocks noChangeArrowheads="1"/>
          </p:cNvSpPr>
          <p:nvPr/>
        </p:nvSpPr>
        <p:spPr bwMode="auto">
          <a:xfrm>
            <a:off x="37338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1" name="Rectangle 87"/>
          <p:cNvSpPr>
            <a:spLocks noChangeArrowheads="1"/>
          </p:cNvSpPr>
          <p:nvPr/>
        </p:nvSpPr>
        <p:spPr bwMode="auto">
          <a:xfrm>
            <a:off x="41910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2" name="Rectangle 88"/>
          <p:cNvSpPr>
            <a:spLocks noChangeArrowheads="1"/>
          </p:cNvSpPr>
          <p:nvPr/>
        </p:nvSpPr>
        <p:spPr bwMode="auto">
          <a:xfrm>
            <a:off x="46482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3" name="Rectangle 89"/>
          <p:cNvSpPr>
            <a:spLocks noChangeArrowheads="1"/>
          </p:cNvSpPr>
          <p:nvPr/>
        </p:nvSpPr>
        <p:spPr bwMode="auto">
          <a:xfrm>
            <a:off x="51054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4" name="Rectangle 90"/>
          <p:cNvSpPr>
            <a:spLocks noChangeArrowheads="1"/>
          </p:cNvSpPr>
          <p:nvPr/>
        </p:nvSpPr>
        <p:spPr bwMode="auto">
          <a:xfrm>
            <a:off x="55626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5" name="Rectangle 91"/>
          <p:cNvSpPr>
            <a:spLocks noChangeArrowheads="1"/>
          </p:cNvSpPr>
          <p:nvPr/>
        </p:nvSpPr>
        <p:spPr bwMode="auto">
          <a:xfrm>
            <a:off x="60198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6" name="Rectangle 92"/>
          <p:cNvSpPr>
            <a:spLocks noChangeArrowheads="1"/>
          </p:cNvSpPr>
          <p:nvPr/>
        </p:nvSpPr>
        <p:spPr bwMode="auto">
          <a:xfrm>
            <a:off x="64770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7" name="Rectangle 93"/>
          <p:cNvSpPr>
            <a:spLocks noChangeArrowheads="1"/>
          </p:cNvSpPr>
          <p:nvPr/>
        </p:nvSpPr>
        <p:spPr bwMode="auto">
          <a:xfrm>
            <a:off x="69342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8" name="Rectangle 94"/>
          <p:cNvSpPr>
            <a:spLocks noChangeArrowheads="1"/>
          </p:cNvSpPr>
          <p:nvPr/>
        </p:nvSpPr>
        <p:spPr bwMode="auto">
          <a:xfrm>
            <a:off x="73914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9" name="Rectangle 95"/>
          <p:cNvSpPr>
            <a:spLocks noChangeArrowheads="1"/>
          </p:cNvSpPr>
          <p:nvPr/>
        </p:nvSpPr>
        <p:spPr bwMode="auto">
          <a:xfrm>
            <a:off x="78486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40" name="Rectangle 96"/>
          <p:cNvSpPr>
            <a:spLocks noChangeArrowheads="1"/>
          </p:cNvSpPr>
          <p:nvPr/>
        </p:nvSpPr>
        <p:spPr bwMode="auto">
          <a:xfrm>
            <a:off x="5181600" y="3074988"/>
            <a:ext cx="304800" cy="2362200"/>
          </a:xfrm>
          <a:prstGeom prst="rect">
            <a:avLst/>
          </a:prstGeom>
          <a:noFill/>
          <a:ln w="25400">
            <a:solidFill>
              <a:srgbClr val="FF0000"/>
            </a:solidFill>
            <a:miter lim="800000"/>
            <a:headEnd/>
            <a:tailEnd/>
          </a:ln>
          <a:effectLst>
            <a:prstShdw prst="shdw17" dist="17961" dir="2700000">
              <a:schemeClr val="bg2">
                <a:alpha val="74998"/>
              </a:schemeClr>
            </a:prst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1772641" name="Rectangle 97"/>
          <p:cNvSpPr>
            <a:spLocks noChangeArrowheads="1"/>
          </p:cNvSpPr>
          <p:nvPr/>
        </p:nvSpPr>
        <p:spPr bwMode="auto">
          <a:xfrm>
            <a:off x="457200" y="792163"/>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602331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2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26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1294" name="Group 78"/>
          <p:cNvGrpSpPr>
            <a:grpSpLocks/>
          </p:cNvGrpSpPr>
          <p:nvPr/>
        </p:nvGrpSpPr>
        <p:grpSpPr bwMode="auto">
          <a:xfrm>
            <a:off x="4572000" y="3276600"/>
            <a:ext cx="1727200" cy="1368425"/>
            <a:chOff x="3561" y="2931"/>
            <a:chExt cx="1088" cy="862"/>
          </a:xfrm>
        </p:grpSpPr>
        <p:sp>
          <p:nvSpPr>
            <p:cNvPr id="1801295" name="Rectangle 79"/>
            <p:cNvSpPr>
              <a:spLocks noChangeArrowheads="1"/>
            </p:cNvSpPr>
            <p:nvPr/>
          </p:nvSpPr>
          <p:spPr bwMode="auto">
            <a:xfrm>
              <a:off x="3561"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6" name="Rectangle 80"/>
            <p:cNvSpPr>
              <a:spLocks noChangeArrowheads="1"/>
            </p:cNvSpPr>
            <p:nvPr/>
          </p:nvSpPr>
          <p:spPr bwMode="auto">
            <a:xfrm>
              <a:off x="3697"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7" name="Rectangle 81"/>
            <p:cNvSpPr>
              <a:spLocks noChangeArrowheads="1"/>
            </p:cNvSpPr>
            <p:nvPr/>
          </p:nvSpPr>
          <p:spPr bwMode="auto">
            <a:xfrm>
              <a:off x="3833"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8" name="Rectangle 82"/>
            <p:cNvSpPr>
              <a:spLocks noChangeArrowheads="1"/>
            </p:cNvSpPr>
            <p:nvPr/>
          </p:nvSpPr>
          <p:spPr bwMode="auto">
            <a:xfrm>
              <a:off x="3969"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9" name="Rectangle 83"/>
            <p:cNvSpPr>
              <a:spLocks noChangeArrowheads="1"/>
            </p:cNvSpPr>
            <p:nvPr/>
          </p:nvSpPr>
          <p:spPr bwMode="auto">
            <a:xfrm>
              <a:off x="4105"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0" name="Rectangle 84"/>
            <p:cNvSpPr>
              <a:spLocks noChangeArrowheads="1"/>
            </p:cNvSpPr>
            <p:nvPr/>
          </p:nvSpPr>
          <p:spPr bwMode="auto">
            <a:xfrm>
              <a:off x="4241"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1" name="Rectangle 85"/>
            <p:cNvSpPr>
              <a:spLocks noChangeArrowheads="1"/>
            </p:cNvSpPr>
            <p:nvPr/>
          </p:nvSpPr>
          <p:spPr bwMode="auto">
            <a:xfrm>
              <a:off x="4377"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2" name="Rectangle 86"/>
            <p:cNvSpPr>
              <a:spLocks noChangeArrowheads="1"/>
            </p:cNvSpPr>
            <p:nvPr/>
          </p:nvSpPr>
          <p:spPr bwMode="auto">
            <a:xfrm>
              <a:off x="4513"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3" name="Rectangle 87"/>
            <p:cNvSpPr>
              <a:spLocks noChangeArrowheads="1"/>
            </p:cNvSpPr>
            <p:nvPr/>
          </p:nvSpPr>
          <p:spPr bwMode="auto">
            <a:xfrm>
              <a:off x="3561"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01218" name="Text Box 2"/>
          <p:cNvSpPr txBox="1">
            <a:spLocks noChangeArrowheads="1"/>
          </p:cNvSpPr>
          <p:nvPr/>
        </p:nvSpPr>
        <p:spPr bwMode="auto">
          <a:xfrm>
            <a:off x="3124200" y="152400"/>
            <a:ext cx="305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Binary Coding</a:t>
            </a:r>
          </a:p>
        </p:txBody>
      </p:sp>
      <p:sp>
        <p:nvSpPr>
          <p:cNvPr id="1801219" name="Rectangle 3"/>
          <p:cNvSpPr>
            <a:spLocks noChangeArrowheads="1"/>
          </p:cNvSpPr>
          <p:nvPr/>
        </p:nvSpPr>
        <p:spPr bwMode="auto">
          <a:xfrm>
            <a:off x="3810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01257" name="Group 41"/>
          <p:cNvGrpSpPr>
            <a:grpSpLocks/>
          </p:cNvGrpSpPr>
          <p:nvPr/>
        </p:nvGrpSpPr>
        <p:grpSpPr bwMode="auto">
          <a:xfrm>
            <a:off x="5143500" y="3986213"/>
            <a:ext cx="1727200" cy="1368425"/>
            <a:chOff x="3380" y="1842"/>
            <a:chExt cx="1088" cy="862"/>
          </a:xfrm>
        </p:grpSpPr>
        <p:sp>
          <p:nvSpPr>
            <p:cNvPr id="1801258" name="Rectangle 42"/>
            <p:cNvSpPr>
              <a:spLocks noChangeArrowheads="1"/>
            </p:cNvSpPr>
            <p:nvPr/>
          </p:nvSpPr>
          <p:spPr bwMode="auto">
            <a:xfrm>
              <a:off x="338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59" name="Rectangle 43"/>
            <p:cNvSpPr>
              <a:spLocks noChangeArrowheads="1"/>
            </p:cNvSpPr>
            <p:nvPr/>
          </p:nvSpPr>
          <p:spPr bwMode="auto">
            <a:xfrm>
              <a:off x="3516"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0" name="Rectangle 44"/>
            <p:cNvSpPr>
              <a:spLocks noChangeArrowheads="1"/>
            </p:cNvSpPr>
            <p:nvPr/>
          </p:nvSpPr>
          <p:spPr bwMode="auto">
            <a:xfrm>
              <a:off x="365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1" name="Rectangle 45"/>
            <p:cNvSpPr>
              <a:spLocks noChangeArrowheads="1"/>
            </p:cNvSpPr>
            <p:nvPr/>
          </p:nvSpPr>
          <p:spPr bwMode="auto">
            <a:xfrm>
              <a:off x="3788"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2" name="Rectangle 46"/>
            <p:cNvSpPr>
              <a:spLocks noChangeArrowheads="1"/>
            </p:cNvSpPr>
            <p:nvPr/>
          </p:nvSpPr>
          <p:spPr bwMode="auto">
            <a:xfrm>
              <a:off x="3924"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3" name="Rectangle 47"/>
            <p:cNvSpPr>
              <a:spLocks noChangeArrowheads="1"/>
            </p:cNvSpPr>
            <p:nvPr/>
          </p:nvSpPr>
          <p:spPr bwMode="auto">
            <a:xfrm>
              <a:off x="406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4" name="Rectangle 48"/>
            <p:cNvSpPr>
              <a:spLocks noChangeArrowheads="1"/>
            </p:cNvSpPr>
            <p:nvPr/>
          </p:nvSpPr>
          <p:spPr bwMode="auto">
            <a:xfrm>
              <a:off x="4196"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5" name="Rectangle 49"/>
            <p:cNvSpPr>
              <a:spLocks noChangeArrowheads="1"/>
            </p:cNvSpPr>
            <p:nvPr/>
          </p:nvSpPr>
          <p:spPr bwMode="auto">
            <a:xfrm>
              <a:off x="433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6" name="Rectangle 50"/>
            <p:cNvSpPr>
              <a:spLocks noChangeArrowheads="1"/>
            </p:cNvSpPr>
            <p:nvPr/>
          </p:nvSpPr>
          <p:spPr bwMode="auto">
            <a:xfrm>
              <a:off x="3380" y="1842"/>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801267" name="Group 51"/>
          <p:cNvGrpSpPr>
            <a:grpSpLocks/>
          </p:cNvGrpSpPr>
          <p:nvPr/>
        </p:nvGrpSpPr>
        <p:grpSpPr bwMode="auto">
          <a:xfrm>
            <a:off x="5791200" y="4849813"/>
            <a:ext cx="1727200" cy="1368425"/>
            <a:chOff x="2200" y="2931"/>
            <a:chExt cx="1088" cy="862"/>
          </a:xfrm>
        </p:grpSpPr>
        <p:sp>
          <p:nvSpPr>
            <p:cNvPr id="1801268" name="Rectangle 52"/>
            <p:cNvSpPr>
              <a:spLocks noChangeArrowheads="1"/>
            </p:cNvSpPr>
            <p:nvPr/>
          </p:nvSpPr>
          <p:spPr bwMode="auto">
            <a:xfrm>
              <a:off x="2200"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9" name="Rectangle 53"/>
            <p:cNvSpPr>
              <a:spLocks noChangeArrowheads="1"/>
            </p:cNvSpPr>
            <p:nvPr/>
          </p:nvSpPr>
          <p:spPr bwMode="auto">
            <a:xfrm>
              <a:off x="2336"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sz="2400" noProof="1"/>
            </a:p>
          </p:txBody>
        </p:sp>
        <p:sp>
          <p:nvSpPr>
            <p:cNvPr id="1801270" name="Rectangle 54"/>
            <p:cNvSpPr>
              <a:spLocks noChangeArrowheads="1"/>
            </p:cNvSpPr>
            <p:nvPr/>
          </p:nvSpPr>
          <p:spPr bwMode="auto">
            <a:xfrm>
              <a:off x="2472"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1" name="Rectangle 55"/>
            <p:cNvSpPr>
              <a:spLocks noChangeArrowheads="1"/>
            </p:cNvSpPr>
            <p:nvPr/>
          </p:nvSpPr>
          <p:spPr bwMode="auto">
            <a:xfrm>
              <a:off x="2608"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2" name="Rectangle 56"/>
            <p:cNvSpPr>
              <a:spLocks noChangeArrowheads="1"/>
            </p:cNvSpPr>
            <p:nvPr/>
          </p:nvSpPr>
          <p:spPr bwMode="auto">
            <a:xfrm>
              <a:off x="2744"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3" name="Rectangle 57"/>
            <p:cNvSpPr>
              <a:spLocks noChangeArrowheads="1"/>
            </p:cNvSpPr>
            <p:nvPr/>
          </p:nvSpPr>
          <p:spPr bwMode="auto">
            <a:xfrm>
              <a:off x="2880"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4" name="Rectangle 58"/>
            <p:cNvSpPr>
              <a:spLocks noChangeArrowheads="1"/>
            </p:cNvSpPr>
            <p:nvPr/>
          </p:nvSpPr>
          <p:spPr bwMode="auto">
            <a:xfrm>
              <a:off x="3016"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5" name="Rectangle 59"/>
            <p:cNvSpPr>
              <a:spLocks noChangeArrowheads="1"/>
            </p:cNvSpPr>
            <p:nvPr/>
          </p:nvSpPr>
          <p:spPr bwMode="auto">
            <a:xfrm>
              <a:off x="3152"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6" name="Rectangle 60"/>
            <p:cNvSpPr>
              <a:spLocks noChangeArrowheads="1"/>
            </p:cNvSpPr>
            <p:nvPr/>
          </p:nvSpPr>
          <p:spPr bwMode="auto">
            <a:xfrm>
              <a:off x="2200"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01277" name="Line 61"/>
          <p:cNvSpPr>
            <a:spLocks noChangeShapeType="1"/>
          </p:cNvSpPr>
          <p:nvPr/>
        </p:nvSpPr>
        <p:spPr bwMode="auto">
          <a:xfrm flipH="1" flipV="1">
            <a:off x="5122863" y="3627438"/>
            <a:ext cx="285750" cy="358775"/>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78" name="Line 62"/>
          <p:cNvSpPr>
            <a:spLocks noChangeShapeType="1"/>
          </p:cNvSpPr>
          <p:nvPr/>
        </p:nvSpPr>
        <p:spPr bwMode="auto">
          <a:xfrm flipH="1" flipV="1">
            <a:off x="5815013" y="4491038"/>
            <a:ext cx="285750" cy="360362"/>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79" name="Text Box 63"/>
          <p:cNvSpPr txBox="1">
            <a:spLocks noChangeArrowheads="1"/>
          </p:cNvSpPr>
          <p:nvPr/>
        </p:nvSpPr>
        <p:spPr bwMode="auto">
          <a:xfrm>
            <a:off x="4781550" y="5930900"/>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1</a:t>
            </a:r>
          </a:p>
        </p:txBody>
      </p:sp>
      <p:pic>
        <p:nvPicPr>
          <p:cNvPr id="1801280" name="Picture 64" descr="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788" y="963613"/>
            <a:ext cx="1957387" cy="2447925"/>
          </a:xfrm>
          <a:prstGeom prst="rect">
            <a:avLst/>
          </a:prstGeom>
          <a:noFill/>
          <a:extLst>
            <a:ext uri="{909E8E84-426E-40dd-AFC4-6F175D3DCCD1}">
              <a14:hiddenFill xmlns:a14="http://schemas.microsoft.com/office/drawing/2010/main">
                <a:solidFill>
                  <a:srgbClr val="FFFFFF"/>
                </a:solidFill>
              </a14:hiddenFill>
            </a:ext>
          </a:extLst>
        </p:spPr>
      </p:pic>
      <p:sp>
        <p:nvSpPr>
          <p:cNvPr id="1801281" name="Text Box 65"/>
          <p:cNvSpPr txBox="1">
            <a:spLocks noChangeArrowheads="1"/>
          </p:cNvSpPr>
          <p:nvPr/>
        </p:nvSpPr>
        <p:spPr bwMode="auto">
          <a:xfrm>
            <a:off x="4060825" y="50657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2</a:t>
            </a:r>
          </a:p>
        </p:txBody>
      </p:sp>
      <p:sp>
        <p:nvSpPr>
          <p:cNvPr id="1801282" name="Text Box 66"/>
          <p:cNvSpPr txBox="1">
            <a:spLocks noChangeArrowheads="1"/>
          </p:cNvSpPr>
          <p:nvPr/>
        </p:nvSpPr>
        <p:spPr bwMode="auto">
          <a:xfrm>
            <a:off x="3557588" y="4368800"/>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3</a:t>
            </a:r>
          </a:p>
        </p:txBody>
      </p:sp>
      <p:sp>
        <p:nvSpPr>
          <p:cNvPr id="1801284" name="Text Box 68"/>
          <p:cNvSpPr txBox="1">
            <a:spLocks noChangeArrowheads="1"/>
          </p:cNvSpPr>
          <p:nvPr/>
        </p:nvSpPr>
        <p:spPr bwMode="auto">
          <a:xfrm>
            <a:off x="7543800" y="3505200"/>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000"/>
              <a:t>Projected over time</a:t>
            </a:r>
          </a:p>
        </p:txBody>
      </p:sp>
      <p:sp>
        <p:nvSpPr>
          <p:cNvPr id="1801285" name="Text Box 69"/>
          <p:cNvSpPr txBox="1">
            <a:spLocks noChangeArrowheads="1"/>
          </p:cNvSpPr>
          <p:nvPr/>
        </p:nvSpPr>
        <p:spPr bwMode="auto">
          <a:xfrm>
            <a:off x="5715000" y="1143000"/>
            <a:ext cx="2087563" cy="16256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s-ES" sz="2000"/>
              <a:t>Example: 7 binary patterns proposed by Posdamer &amp; Altschuler</a:t>
            </a:r>
          </a:p>
        </p:txBody>
      </p:sp>
      <p:sp>
        <p:nvSpPr>
          <p:cNvPr id="1801286" name="Line 70"/>
          <p:cNvSpPr>
            <a:spLocks noChangeShapeType="1"/>
          </p:cNvSpPr>
          <p:nvPr/>
        </p:nvSpPr>
        <p:spPr bwMode="auto">
          <a:xfrm flipH="1" flipV="1">
            <a:off x="4149725" y="2401888"/>
            <a:ext cx="687388" cy="865187"/>
          </a:xfrm>
          <a:prstGeom prst="line">
            <a:avLst/>
          </a:prstGeom>
          <a:noFill/>
          <a:ln w="38100">
            <a:solidFill>
              <a:srgbClr val="FF990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1801287" name="Picture 71" descr="D:\usuaris\Jordip\articles\ICRA\ICRA 2003\Presentacio\Animacio_Posdamer.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08013" y="3698875"/>
            <a:ext cx="2157412" cy="2233613"/>
          </a:xfrm>
          <a:prstGeom prst="rect">
            <a:avLst/>
          </a:prstGeom>
          <a:noFill/>
          <a:extLst>
            <a:ext uri="{909E8E84-426E-40dd-AFC4-6F175D3DCCD1}">
              <a14:hiddenFill xmlns:a14="http://schemas.microsoft.com/office/drawing/2010/main">
                <a:solidFill>
                  <a:srgbClr val="FFFFFF"/>
                </a:solidFill>
              </a14:hiddenFill>
            </a:ext>
          </a:extLst>
        </p:spPr>
      </p:pic>
      <p:pic>
        <p:nvPicPr>
          <p:cNvPr id="1801288" name="Picture 72" descr="proje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9725" y="5975350"/>
            <a:ext cx="1295400" cy="919163"/>
          </a:xfrm>
          <a:prstGeom prst="rect">
            <a:avLst/>
          </a:prstGeom>
          <a:noFill/>
          <a:extLst>
            <a:ext uri="{909E8E84-426E-40dd-AFC4-6F175D3DCCD1}">
              <a14:hiddenFill xmlns:a14="http://schemas.microsoft.com/office/drawing/2010/main">
                <a:solidFill>
                  <a:srgbClr val="FFFFFF"/>
                </a:solidFill>
              </a14:hiddenFill>
            </a:ext>
          </a:extLst>
        </p:spPr>
      </p:pic>
      <p:sp>
        <p:nvSpPr>
          <p:cNvPr id="1801289" name="Line 73"/>
          <p:cNvSpPr>
            <a:spLocks noChangeShapeType="1"/>
          </p:cNvSpPr>
          <p:nvPr/>
        </p:nvSpPr>
        <p:spPr bwMode="auto">
          <a:xfrm flipH="1" flipV="1">
            <a:off x="6438900" y="5283200"/>
            <a:ext cx="801688" cy="1008063"/>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90" name="Line 74"/>
          <p:cNvSpPr>
            <a:spLocks noChangeShapeType="1"/>
          </p:cNvSpPr>
          <p:nvPr/>
        </p:nvSpPr>
        <p:spPr bwMode="auto">
          <a:xfrm rot="16200000" flipH="1" flipV="1">
            <a:off x="1531143" y="2536032"/>
            <a:ext cx="2735263" cy="2470150"/>
          </a:xfrm>
          <a:prstGeom prst="line">
            <a:avLst/>
          </a:prstGeom>
          <a:noFill/>
          <a:ln w="38100">
            <a:solidFill>
              <a:srgbClr val="FF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91" name="Text Box 75"/>
          <p:cNvSpPr txBox="1">
            <a:spLocks noChangeArrowheads="1"/>
          </p:cNvSpPr>
          <p:nvPr/>
        </p:nvSpPr>
        <p:spPr bwMode="auto">
          <a:xfrm>
            <a:off x="3197225" y="3509963"/>
            <a:ext cx="1152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3600"/>
              <a:t>…</a:t>
            </a:r>
          </a:p>
        </p:txBody>
      </p:sp>
      <p:sp>
        <p:nvSpPr>
          <p:cNvPr id="1801292" name="Text Box 76"/>
          <p:cNvSpPr txBox="1">
            <a:spLocks noChangeArrowheads="1"/>
          </p:cNvSpPr>
          <p:nvPr/>
        </p:nvSpPr>
        <p:spPr bwMode="auto">
          <a:xfrm>
            <a:off x="0" y="6175375"/>
            <a:ext cx="4926013" cy="6413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b="1"/>
              <a:t>Codeword of this píxel: 1010010 </a:t>
            </a:r>
            <a:r>
              <a:rPr lang="es-ES" b="1">
                <a:sym typeface="Wingdings" charset="0"/>
              </a:rPr>
              <a:t> identifies the corresponding pattern stripe</a:t>
            </a:r>
            <a:endParaRPr lang="es-ES" b="1"/>
          </a:p>
        </p:txBody>
      </p:sp>
      <p:sp>
        <p:nvSpPr>
          <p:cNvPr id="1801293" name="Line 77"/>
          <p:cNvSpPr>
            <a:spLocks noChangeShapeType="1"/>
          </p:cNvSpPr>
          <p:nvPr/>
        </p:nvSpPr>
        <p:spPr bwMode="auto">
          <a:xfrm rot="16200000" flipH="1">
            <a:off x="1144588" y="5634038"/>
            <a:ext cx="1081087" cy="1587"/>
          </a:xfrm>
          <a:prstGeom prst="line">
            <a:avLst/>
          </a:prstGeom>
          <a:noFill/>
          <a:ln w="38100">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304" name="Line 88"/>
          <p:cNvSpPr>
            <a:spLocks noChangeShapeType="1"/>
          </p:cNvSpPr>
          <p:nvPr/>
        </p:nvSpPr>
        <p:spPr bwMode="auto">
          <a:xfrm flipH="1" flipV="1">
            <a:off x="6705600" y="3200400"/>
            <a:ext cx="1584325" cy="1871663"/>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4280032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Text Box 2"/>
          <p:cNvSpPr txBox="1">
            <a:spLocks noChangeArrowheads="1"/>
          </p:cNvSpPr>
          <p:nvPr/>
        </p:nvSpPr>
        <p:spPr bwMode="auto">
          <a:xfrm>
            <a:off x="2286000" y="228600"/>
            <a:ext cx="4832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More complex patterns</a:t>
            </a:r>
          </a:p>
        </p:txBody>
      </p:sp>
      <p:pic>
        <p:nvPicPr>
          <p:cNvPr id="1714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23812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295400"/>
            <a:ext cx="23812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295400"/>
            <a:ext cx="26003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2" name="Picture 6" descr="hand2_view0"/>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76600"/>
            <a:ext cx="2362200"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714183" name="Picture 7" descr="hand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276600"/>
            <a:ext cx="2362200" cy="1768475"/>
          </a:xfrm>
          <a:prstGeom prst="rect">
            <a:avLst/>
          </a:prstGeom>
          <a:noFill/>
          <a:extLst>
            <a:ext uri="{909E8E84-426E-40dd-AFC4-6F175D3DCCD1}">
              <a14:hiddenFill xmlns:a14="http://schemas.microsoft.com/office/drawing/2010/main">
                <a:solidFill>
                  <a:srgbClr val="FFFFFF"/>
                </a:solidFill>
              </a14:hiddenFill>
            </a:ext>
          </a:extLst>
        </p:spPr>
      </p:pic>
      <p:sp>
        <p:nvSpPr>
          <p:cNvPr id="1714184" name="Text Box 8"/>
          <p:cNvSpPr txBox="1">
            <a:spLocks noChangeArrowheads="1"/>
          </p:cNvSpPr>
          <p:nvPr/>
        </p:nvSpPr>
        <p:spPr bwMode="auto">
          <a:xfrm>
            <a:off x="7820025" y="6483350"/>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Zhang et al</a:t>
            </a:r>
          </a:p>
        </p:txBody>
      </p:sp>
      <p:sp>
        <p:nvSpPr>
          <p:cNvPr id="1714185" name="Text Box 9"/>
          <p:cNvSpPr txBox="1">
            <a:spLocks noChangeArrowheads="1"/>
          </p:cNvSpPr>
          <p:nvPr/>
        </p:nvSpPr>
        <p:spPr bwMode="auto">
          <a:xfrm>
            <a:off x="2209800" y="2678113"/>
            <a:ext cx="434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Works despite complex appearances</a:t>
            </a:r>
          </a:p>
        </p:txBody>
      </p:sp>
      <p:sp>
        <p:nvSpPr>
          <p:cNvPr id="1714186" name="Text Box 10"/>
          <p:cNvSpPr txBox="1">
            <a:spLocks noChangeArrowheads="1"/>
          </p:cNvSpPr>
          <p:nvPr/>
        </p:nvSpPr>
        <p:spPr bwMode="auto">
          <a:xfrm>
            <a:off x="1905000" y="5086350"/>
            <a:ext cx="496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Works in real-time and on dynamic scenes</a:t>
            </a:r>
          </a:p>
        </p:txBody>
      </p:sp>
      <p:sp>
        <p:nvSpPr>
          <p:cNvPr id="1714187" name="Text Box 11"/>
          <p:cNvSpPr txBox="1">
            <a:spLocks noChangeArrowheads="1"/>
          </p:cNvSpPr>
          <p:nvPr/>
        </p:nvSpPr>
        <p:spPr bwMode="auto">
          <a:xfrm>
            <a:off x="228600" y="5807075"/>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sz="2400"/>
              <a:t> Need very few images (one or two).</a:t>
            </a:r>
          </a:p>
          <a:p>
            <a:pPr>
              <a:buFontTx/>
              <a:buChar char="•"/>
            </a:pPr>
            <a:r>
              <a:rPr lang="en-US" sz="2400"/>
              <a:t> But needs a more complex correspondence algorithm</a:t>
            </a:r>
          </a:p>
        </p:txBody>
      </p:sp>
      <p:sp>
        <p:nvSpPr>
          <p:cNvPr id="1714188" name="Rectangle 12"/>
          <p:cNvSpPr>
            <a:spLocks noChangeArrowheads="1"/>
          </p:cNvSpPr>
          <p:nvPr/>
        </p:nvSpPr>
        <p:spPr bwMode="auto">
          <a:xfrm>
            <a:off x="457200" y="9144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818338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3D computer vision techniques v.4b</a:t>
            </a:r>
          </a:p>
        </p:txBody>
      </p:sp>
      <p:sp>
        <p:nvSpPr>
          <p:cNvPr id="8" name="Slide Number Placeholder 5"/>
          <p:cNvSpPr>
            <a:spLocks noGrp="1"/>
          </p:cNvSpPr>
          <p:nvPr>
            <p:ph type="sldNum" sz="quarter" idx="12"/>
          </p:nvPr>
        </p:nvSpPr>
        <p:spPr/>
        <p:txBody>
          <a:bodyPr/>
          <a:lstStyle/>
          <a:p>
            <a:fld id="{06C9F1D3-84DB-DD40-9771-3A9F30239418}" type="slidenum">
              <a:rPr lang="en-US"/>
              <a:pPr/>
              <a:t>37</a:t>
            </a:fld>
            <a:endParaRPr lang="en-US"/>
          </a:p>
        </p:txBody>
      </p:sp>
      <p:sp>
        <p:nvSpPr>
          <p:cNvPr id="83970" name="Rectangle 2"/>
          <p:cNvSpPr>
            <a:spLocks noGrp="1" noChangeArrowheads="1"/>
          </p:cNvSpPr>
          <p:nvPr>
            <p:ph type="title"/>
          </p:nvPr>
        </p:nvSpPr>
        <p:spPr/>
        <p:txBody>
          <a:bodyPr/>
          <a:lstStyle/>
          <a:p>
            <a:r>
              <a:rPr lang="en-US"/>
              <a:t>Kinect</a:t>
            </a:r>
          </a:p>
        </p:txBody>
      </p:sp>
      <p:sp>
        <p:nvSpPr>
          <p:cNvPr id="83971" name="Rectangle 3"/>
          <p:cNvSpPr>
            <a:spLocks noGrp="1" noChangeArrowheads="1"/>
          </p:cNvSpPr>
          <p:nvPr>
            <p:ph type="body" idx="1"/>
          </p:nvPr>
        </p:nvSpPr>
        <p:spPr>
          <a:xfrm>
            <a:off x="457200" y="1719263"/>
            <a:ext cx="4267200" cy="4411662"/>
          </a:xfrm>
        </p:spPr>
        <p:txBody>
          <a:bodyPr/>
          <a:lstStyle/>
          <a:p>
            <a:r>
              <a:rPr lang="en-US" dirty="0"/>
              <a:t>Another structure light  method</a:t>
            </a:r>
          </a:p>
          <a:p>
            <a:r>
              <a:rPr lang="en-US" dirty="0"/>
              <a:t>Use </a:t>
            </a:r>
            <a:r>
              <a:rPr lang="en-US" dirty="0" smtClean="0"/>
              <a:t>dots </a:t>
            </a:r>
            <a:r>
              <a:rPr lang="en-US" dirty="0"/>
              <a:t>rather than strips </a:t>
            </a:r>
          </a:p>
        </p:txBody>
      </p:sp>
      <p:pic>
        <p:nvPicPr>
          <p:cNvPr id="83973" name="Picture 5" descr="http://www.laserfocusworld.com/content/dam/etc/medialib/new-lib/laser-focus-world/online-articles/2011/01/15709.res/_jcr_content/renditions/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3974" name="Text Box 6"/>
          <p:cNvSpPr txBox="1">
            <a:spLocks noChangeArrowheads="1"/>
          </p:cNvSpPr>
          <p:nvPr/>
        </p:nvSpPr>
        <p:spPr bwMode="auto">
          <a:xfrm>
            <a:off x="685800" y="5943600"/>
            <a:ext cx="792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t>http://www.laserfocusworld.com/articles/2011/01/lasers-bring-gesture-recognition-to-the-home.html</a:t>
            </a:r>
          </a:p>
        </p:txBody>
      </p:sp>
    </p:spTree>
    <p:extLst>
      <p:ext uri="{BB962C8B-B14F-4D97-AF65-F5344CB8AC3E}">
        <p14:creationId xmlns:p14="http://schemas.microsoft.com/office/powerpoint/2010/main" val="11385366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3D computer vision techniques v.4b</a:t>
            </a:r>
          </a:p>
        </p:txBody>
      </p:sp>
      <p:sp>
        <p:nvSpPr>
          <p:cNvPr id="9" name="Slide Number Placeholder 5"/>
          <p:cNvSpPr>
            <a:spLocks noGrp="1"/>
          </p:cNvSpPr>
          <p:nvPr>
            <p:ph type="sldNum" sz="quarter" idx="12"/>
          </p:nvPr>
        </p:nvSpPr>
        <p:spPr/>
        <p:txBody>
          <a:bodyPr/>
          <a:lstStyle/>
          <a:p>
            <a:fld id="{4F54369B-3692-744C-A5D4-BF8BBFB5977E}" type="slidenum">
              <a:rPr lang="en-US"/>
              <a:pPr/>
              <a:t>38</a:t>
            </a:fld>
            <a:endParaRPr lang="en-US"/>
          </a:p>
        </p:txBody>
      </p:sp>
      <p:sp>
        <p:nvSpPr>
          <p:cNvPr id="112642" name="Rectangle 2"/>
          <p:cNvSpPr>
            <a:spLocks noGrp="1" noChangeArrowheads="1"/>
          </p:cNvSpPr>
          <p:nvPr>
            <p:ph type="title"/>
          </p:nvPr>
        </p:nvSpPr>
        <p:spPr>
          <a:xfrm>
            <a:off x="457200" y="122238"/>
            <a:ext cx="7543800" cy="563562"/>
          </a:xfrm>
        </p:spPr>
        <p:txBody>
          <a:bodyPr>
            <a:normAutofit fontScale="90000"/>
          </a:bodyPr>
          <a:lstStyle/>
          <a:p>
            <a:r>
              <a:rPr lang="en-US" sz="3500"/>
              <a:t>Kinect Hardware</a:t>
            </a:r>
          </a:p>
        </p:txBody>
      </p:sp>
      <p:sp>
        <p:nvSpPr>
          <p:cNvPr id="112643" name="Rectangle 3"/>
          <p:cNvSpPr>
            <a:spLocks noGrp="1" noChangeArrowheads="1"/>
          </p:cNvSpPr>
          <p:nvPr>
            <p:ph type="body" idx="1"/>
          </p:nvPr>
        </p:nvSpPr>
        <p:spPr/>
        <p:txBody>
          <a:bodyPr/>
          <a:lstStyle/>
          <a:p>
            <a:r>
              <a:rPr lang="en-US"/>
              <a:t> </a:t>
            </a:r>
          </a:p>
        </p:txBody>
      </p:sp>
      <p:pic>
        <p:nvPicPr>
          <p:cNvPr id="112645" name="Picture 5" descr="http://sclick.net/cool%20gadgets/coolest-high-tech-electronic-gadget/15/best-latest-top-new-fun-high-technology-coolest-gadgets-Inside-Microsofts-Kin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09600"/>
            <a:ext cx="4267200" cy="3138488"/>
          </a:xfrm>
          <a:prstGeom prst="rect">
            <a:avLst/>
          </a:prstGeom>
          <a:noFill/>
          <a:extLst>
            <a:ext uri="{909E8E84-426E-40dd-AFC4-6F175D3DCCD1}">
              <a14:hiddenFill xmlns:a14="http://schemas.microsoft.com/office/drawing/2010/main">
                <a:solidFill>
                  <a:srgbClr val="FFFFFF"/>
                </a:solidFill>
              </a14:hiddenFill>
            </a:ext>
          </a:extLst>
        </p:spPr>
      </p:pic>
      <p:pic>
        <p:nvPicPr>
          <p:cNvPr id="112647" name="Picture 7" descr="http://1.bp.blogspot.com/_S9sN6B5RfKM/TNNt9pUVP6I/AAAAAAAAFBk/V9iHEsB-jOY/s1600/kinec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4953000" cy="3714750"/>
          </a:xfrm>
          <a:prstGeom prst="rect">
            <a:avLst/>
          </a:prstGeom>
          <a:noFill/>
          <a:extLst>
            <a:ext uri="{909E8E84-426E-40dd-AFC4-6F175D3DCCD1}">
              <a14:hiddenFill xmlns:a14="http://schemas.microsoft.com/office/drawing/2010/main">
                <a:solidFill>
                  <a:srgbClr val="FFFFFF"/>
                </a:solidFill>
              </a14:hiddenFill>
            </a:ext>
          </a:extLst>
        </p:spPr>
      </p:pic>
      <p:pic>
        <p:nvPicPr>
          <p:cNvPr id="112649" name="Picture 9" descr="http://www.wired.com/images_blogs/gadgetlab/2010/11/PrimeSens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552825"/>
            <a:ext cx="6286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665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3D computer vision techniques v.4b</a:t>
            </a:r>
          </a:p>
        </p:txBody>
      </p:sp>
      <p:sp>
        <p:nvSpPr>
          <p:cNvPr id="10" name="Slide Number Placeholder 5"/>
          <p:cNvSpPr>
            <a:spLocks noGrp="1"/>
          </p:cNvSpPr>
          <p:nvPr>
            <p:ph type="sldNum" sz="quarter" idx="12"/>
          </p:nvPr>
        </p:nvSpPr>
        <p:spPr/>
        <p:txBody>
          <a:bodyPr/>
          <a:lstStyle/>
          <a:p>
            <a:fld id="{DCDC637B-099A-124C-AE81-F8F7DD6D8C57}" type="slidenum">
              <a:rPr lang="en-US"/>
              <a:pPr/>
              <a:t>39</a:t>
            </a:fld>
            <a:endParaRPr lang="en-US"/>
          </a:p>
        </p:txBody>
      </p:sp>
      <p:sp>
        <p:nvSpPr>
          <p:cNvPr id="113666" name="Rectangle 2"/>
          <p:cNvSpPr>
            <a:spLocks noGrp="1" noChangeArrowheads="1"/>
          </p:cNvSpPr>
          <p:nvPr>
            <p:ph type="title"/>
          </p:nvPr>
        </p:nvSpPr>
        <p:spPr/>
        <p:txBody>
          <a:bodyPr/>
          <a:lstStyle/>
          <a:p>
            <a:r>
              <a:rPr lang="en-US"/>
              <a:t>See the IR-dots emitted by KINECT</a:t>
            </a:r>
          </a:p>
        </p:txBody>
      </p:sp>
      <p:sp>
        <p:nvSpPr>
          <p:cNvPr id="113667" name="Rectangle 3"/>
          <p:cNvSpPr>
            <a:spLocks noGrp="1" noChangeArrowheads="1"/>
          </p:cNvSpPr>
          <p:nvPr>
            <p:ph type="body" idx="1"/>
          </p:nvPr>
        </p:nvSpPr>
        <p:spPr/>
        <p:txBody>
          <a:bodyPr/>
          <a:lstStyle/>
          <a:p>
            <a:r>
              <a:rPr lang="en-US" dirty="0"/>
              <a:t> </a:t>
            </a:r>
          </a:p>
        </p:txBody>
      </p:sp>
      <p:pic>
        <p:nvPicPr>
          <p:cNvPr id="113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474027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388" y="2362200"/>
            <a:ext cx="4138612"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3671" name="Text Box 7"/>
          <p:cNvSpPr txBox="1">
            <a:spLocks noChangeArrowheads="1"/>
          </p:cNvSpPr>
          <p:nvPr/>
        </p:nvSpPr>
        <p:spPr bwMode="auto">
          <a:xfrm>
            <a:off x="1905000" y="5715000"/>
            <a:ext cx="688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http://</a:t>
            </a:r>
            <a:r>
              <a:rPr lang="en-US" dirty="0" err="1"/>
              <a:t>www.youtube.com</a:t>
            </a:r>
            <a:r>
              <a:rPr lang="en-US" dirty="0"/>
              <a:t>/</a:t>
            </a:r>
            <a:r>
              <a:rPr lang="en-US" dirty="0" err="1"/>
              <a:t>watch?v</a:t>
            </a:r>
            <a:r>
              <a:rPr lang="en-US" dirty="0"/>
              <a:t>=dTKlNGSH9Po&amp;feature=related</a:t>
            </a:r>
          </a:p>
        </p:txBody>
      </p:sp>
    </p:spTree>
    <p:extLst>
      <p:ext uri="{BB962C8B-B14F-4D97-AF65-F5344CB8AC3E}">
        <p14:creationId xmlns:p14="http://schemas.microsoft.com/office/powerpoint/2010/main" val="3253239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t>Computer Vision, Robert Pless</a:t>
            </a:r>
          </a:p>
        </p:txBody>
      </p:sp>
      <p:sp>
        <p:nvSpPr>
          <p:cNvPr id="855042" name="Line 2"/>
          <p:cNvSpPr>
            <a:spLocks noChangeShapeType="1"/>
          </p:cNvSpPr>
          <p:nvPr/>
        </p:nvSpPr>
        <p:spPr bwMode="auto">
          <a:xfrm flipV="1">
            <a:off x="2895600" y="533400"/>
            <a:ext cx="1676400" cy="1409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55043" name="Oval 3"/>
          <p:cNvSpPr>
            <a:spLocks noChangeArrowheads="1"/>
          </p:cNvSpPr>
          <p:nvPr/>
        </p:nvSpPr>
        <p:spPr bwMode="auto">
          <a:xfrm>
            <a:off x="2247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44" name="Oval 4"/>
          <p:cNvSpPr>
            <a:spLocks noChangeArrowheads="1"/>
          </p:cNvSpPr>
          <p:nvPr/>
        </p:nvSpPr>
        <p:spPr bwMode="auto">
          <a:xfrm>
            <a:off x="6438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45" name="Oval 5"/>
          <p:cNvSpPr>
            <a:spLocks noChangeArrowheads="1"/>
          </p:cNvSpPr>
          <p:nvPr/>
        </p:nvSpPr>
        <p:spPr bwMode="auto">
          <a:xfrm>
            <a:off x="2867025" y="1895475"/>
            <a:ext cx="76200" cy="76200"/>
          </a:xfrm>
          <a:prstGeom prst="ellipse">
            <a:avLst/>
          </a:prstGeom>
          <a:solidFill>
            <a:srgbClr val="FF0000"/>
          </a:solidFill>
          <a:ln w="12700">
            <a:solidFill>
              <a:schemeClr val="hlink"/>
            </a:solidFill>
            <a:round/>
            <a:headEnd/>
            <a:tailEnd/>
          </a:ln>
          <a:effectLst/>
        </p:spPr>
        <p:txBody>
          <a:bodyPr wrap="none" anchor="ctr"/>
          <a:lstStyle/>
          <a:p>
            <a:endParaRPr lang="en-US"/>
          </a:p>
        </p:txBody>
      </p:sp>
      <p:sp>
        <p:nvSpPr>
          <p:cNvPr id="855046" name="Rectangle 6"/>
          <p:cNvSpPr>
            <a:spLocks noChangeArrowheads="1"/>
          </p:cNvSpPr>
          <p:nvPr/>
        </p:nvSpPr>
        <p:spPr bwMode="auto">
          <a:xfrm>
            <a:off x="304800" y="3124200"/>
            <a:ext cx="8610600" cy="1676400"/>
          </a:xfrm>
          <a:prstGeom prst="rect">
            <a:avLst/>
          </a:prstGeom>
          <a:noFill/>
          <a:ln w="9525">
            <a:noFill/>
            <a:miter lim="800000"/>
            <a:headEnd/>
            <a:tailEnd/>
          </a:ln>
          <a:effectLst/>
        </p:spPr>
        <p:txBody>
          <a:bodyPr/>
          <a:lstStyle/>
          <a:p>
            <a:pPr marL="342900" indent="-342900">
              <a:spcBef>
                <a:spcPct val="20000"/>
              </a:spcBef>
              <a:buFontTx/>
              <a:buChar char="•"/>
            </a:pPr>
            <a:r>
              <a:rPr lang="en-US"/>
              <a:t>All three vectors in the same plane: </a:t>
            </a:r>
            <a:endParaRPr lang="en-US" sz="1600"/>
          </a:p>
        </p:txBody>
      </p:sp>
      <p:sp>
        <p:nvSpPr>
          <p:cNvPr id="855047" name="Line 7"/>
          <p:cNvSpPr>
            <a:spLocks noChangeShapeType="1"/>
          </p:cNvSpPr>
          <p:nvPr/>
        </p:nvSpPr>
        <p:spPr bwMode="auto">
          <a:xfrm flipH="1" flipV="1">
            <a:off x="3543300" y="685800"/>
            <a:ext cx="2286000" cy="13716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55048" name="Freeform 8"/>
          <p:cNvSpPr>
            <a:spLocks/>
          </p:cNvSpPr>
          <p:nvPr/>
        </p:nvSpPr>
        <p:spPr bwMode="auto">
          <a:xfrm>
            <a:off x="2286000" y="990600"/>
            <a:ext cx="4191000" cy="1447800"/>
          </a:xfrm>
          <a:custGeom>
            <a:avLst/>
            <a:gdLst/>
            <a:ahLst/>
            <a:cxnLst>
              <a:cxn ang="0">
                <a:pos x="0" y="912"/>
              </a:cxn>
              <a:cxn ang="0">
                <a:pos x="2640" y="912"/>
              </a:cxn>
              <a:cxn ang="0">
                <a:pos x="1104" y="0"/>
              </a:cxn>
              <a:cxn ang="0">
                <a:pos x="0" y="912"/>
              </a:cxn>
            </a:cxnLst>
            <a:rect l="0" t="0" r="r" b="b"/>
            <a:pathLst>
              <a:path w="2640" h="912">
                <a:moveTo>
                  <a:pt x="0" y="912"/>
                </a:moveTo>
                <a:lnTo>
                  <a:pt x="2640" y="912"/>
                </a:lnTo>
                <a:lnTo>
                  <a:pt x="1104" y="0"/>
                </a:lnTo>
                <a:lnTo>
                  <a:pt x="0" y="912"/>
                </a:lnTo>
                <a:close/>
              </a:path>
            </a:pathLst>
          </a:custGeom>
          <a:solidFill>
            <a:schemeClr val="bg2"/>
          </a:solidFill>
          <a:ln w="12700" cap="flat" cmpd="sng">
            <a:solidFill>
              <a:schemeClr val="tx1"/>
            </a:solidFill>
            <a:prstDash val="solid"/>
            <a:round/>
            <a:headEnd/>
            <a:tailEnd/>
          </a:ln>
          <a:effectLst/>
        </p:spPr>
        <p:txBody>
          <a:bodyPr wrap="none" anchor="ctr"/>
          <a:lstStyle/>
          <a:p>
            <a:endParaRPr lang="en-US"/>
          </a:p>
        </p:txBody>
      </p:sp>
      <p:pic>
        <p:nvPicPr>
          <p:cNvPr id="855049" name="Picture 9" descr="txp_fig"/>
          <p:cNvPicPr>
            <a:picLocks noChangeAspect="1" noChangeArrowheads="1"/>
          </p:cNvPicPr>
          <p:nvPr>
            <p:custDataLst>
              <p:tags r:id="rId1"/>
            </p:custDataLst>
          </p:nvPr>
        </p:nvPicPr>
        <p:blipFill>
          <a:blip r:embed="rId10" cstate="print"/>
          <a:srcRect/>
          <a:stretch>
            <a:fillRect/>
          </a:stretch>
        </p:blipFill>
        <p:spPr bwMode="auto">
          <a:xfrm>
            <a:off x="5562600" y="1219200"/>
            <a:ext cx="1092200" cy="609600"/>
          </a:xfrm>
          <a:prstGeom prst="rect">
            <a:avLst/>
          </a:prstGeom>
          <a:noFill/>
          <a:ln w="9525">
            <a:noFill/>
            <a:miter lim="800000"/>
            <a:headEnd/>
            <a:tailEnd/>
          </a:ln>
          <a:effectLst/>
        </p:spPr>
      </p:pic>
      <p:sp>
        <p:nvSpPr>
          <p:cNvPr id="855050" name="Text Box 10"/>
          <p:cNvSpPr txBox="1">
            <a:spLocks noChangeArrowheads="1"/>
          </p:cNvSpPr>
          <p:nvPr/>
        </p:nvSpPr>
        <p:spPr bwMode="auto">
          <a:xfrm>
            <a:off x="6705600" y="2209800"/>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y</a:t>
            </a:r>
          </a:p>
        </p:txBody>
      </p:sp>
      <p:grpSp>
        <p:nvGrpSpPr>
          <p:cNvPr id="2" name="Group 11"/>
          <p:cNvGrpSpPr>
            <a:grpSpLocks/>
          </p:cNvGrpSpPr>
          <p:nvPr/>
        </p:nvGrpSpPr>
        <p:grpSpPr bwMode="auto">
          <a:xfrm rot="6126138">
            <a:off x="6309518" y="2453482"/>
            <a:ext cx="677863" cy="647700"/>
            <a:chOff x="4229" y="2421"/>
            <a:chExt cx="427" cy="408"/>
          </a:xfrm>
        </p:grpSpPr>
        <p:sp>
          <p:nvSpPr>
            <p:cNvPr id="855052" name="Oval 12"/>
            <p:cNvSpPr>
              <a:spLocks noChangeArrowheads="1"/>
            </p:cNvSpPr>
            <p:nvPr/>
          </p:nvSpPr>
          <p:spPr bwMode="auto">
            <a:xfrm>
              <a:off x="4229" y="2781"/>
              <a:ext cx="48" cy="48"/>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53" name="Oval 13"/>
            <p:cNvSpPr>
              <a:spLocks noChangeArrowheads="1"/>
            </p:cNvSpPr>
            <p:nvPr/>
          </p:nvSpPr>
          <p:spPr bwMode="auto">
            <a:xfrm>
              <a:off x="4231" y="2764"/>
              <a:ext cx="55" cy="55"/>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5054" name="Line 14"/>
            <p:cNvSpPr>
              <a:spLocks noChangeShapeType="1"/>
            </p:cNvSpPr>
            <p:nvPr/>
          </p:nvSpPr>
          <p:spPr bwMode="auto">
            <a:xfrm flipV="1">
              <a:off x="4253" y="2421"/>
              <a:ext cx="0" cy="384"/>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55" name="Line 15"/>
            <p:cNvSpPr>
              <a:spLocks noChangeShapeType="1"/>
            </p:cNvSpPr>
            <p:nvPr/>
          </p:nvSpPr>
          <p:spPr bwMode="auto">
            <a:xfrm flipV="1">
              <a:off x="4259" y="2598"/>
              <a:ext cx="189" cy="208"/>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56" name="Text Box 16"/>
            <p:cNvSpPr txBox="1">
              <a:spLocks noChangeArrowheads="1"/>
            </p:cNvSpPr>
            <p:nvPr/>
          </p:nvSpPr>
          <p:spPr bwMode="auto">
            <a:xfrm>
              <a:off x="4416" y="2448"/>
              <a:ext cx="240" cy="192"/>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x</a:t>
              </a:r>
            </a:p>
          </p:txBody>
        </p:sp>
        <p:sp>
          <p:nvSpPr>
            <p:cNvPr id="855057" name="Line 17"/>
            <p:cNvSpPr>
              <a:spLocks noChangeShapeType="1"/>
            </p:cNvSpPr>
            <p:nvPr/>
          </p:nvSpPr>
          <p:spPr bwMode="auto">
            <a:xfrm>
              <a:off x="4253" y="2805"/>
              <a:ext cx="336" cy="0"/>
            </a:xfrm>
            <a:prstGeom prst="line">
              <a:avLst/>
            </a:prstGeom>
            <a:noFill/>
            <a:ln w="28575">
              <a:solidFill>
                <a:schemeClr val="tx1"/>
              </a:solidFill>
              <a:round/>
              <a:headEnd/>
              <a:tailEnd type="triangle" w="med" len="med"/>
            </a:ln>
            <a:effectLst/>
          </p:spPr>
          <p:txBody>
            <a:bodyPr wrap="none" anchor="ctr"/>
            <a:lstStyle/>
            <a:p>
              <a:endParaRPr lang="en-US"/>
            </a:p>
          </p:txBody>
        </p:sp>
      </p:grpSp>
      <p:sp>
        <p:nvSpPr>
          <p:cNvPr id="855058" name="Oval 18"/>
          <p:cNvSpPr>
            <a:spLocks noChangeArrowheads="1"/>
          </p:cNvSpPr>
          <p:nvPr/>
        </p:nvSpPr>
        <p:spPr bwMode="auto">
          <a:xfrm>
            <a:off x="2247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59" name="Oval 19"/>
          <p:cNvSpPr>
            <a:spLocks noChangeArrowheads="1"/>
          </p:cNvSpPr>
          <p:nvPr/>
        </p:nvSpPr>
        <p:spPr bwMode="auto">
          <a:xfrm>
            <a:off x="2251075" y="2373313"/>
            <a:ext cx="87313" cy="87312"/>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5060" name="Line 20"/>
          <p:cNvSpPr>
            <a:spLocks noChangeShapeType="1"/>
          </p:cNvSpPr>
          <p:nvPr/>
        </p:nvSpPr>
        <p:spPr bwMode="auto">
          <a:xfrm flipV="1">
            <a:off x="2286000" y="1828800"/>
            <a:ext cx="0" cy="6096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61" name="Line 21"/>
          <p:cNvSpPr>
            <a:spLocks noChangeShapeType="1"/>
          </p:cNvSpPr>
          <p:nvPr/>
        </p:nvSpPr>
        <p:spPr bwMode="auto">
          <a:xfrm flipV="1">
            <a:off x="2295525" y="2109788"/>
            <a:ext cx="300038" cy="3302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62" name="Text Box 22"/>
          <p:cNvSpPr txBox="1">
            <a:spLocks noChangeArrowheads="1"/>
          </p:cNvSpPr>
          <p:nvPr/>
        </p:nvSpPr>
        <p:spPr bwMode="auto">
          <a:xfrm>
            <a:off x="2544763" y="1871663"/>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x</a:t>
            </a:r>
          </a:p>
        </p:txBody>
      </p:sp>
      <p:sp>
        <p:nvSpPr>
          <p:cNvPr id="855063" name="Text Box 23"/>
          <p:cNvSpPr txBox="1">
            <a:spLocks noChangeArrowheads="1"/>
          </p:cNvSpPr>
          <p:nvPr/>
        </p:nvSpPr>
        <p:spPr bwMode="auto">
          <a:xfrm>
            <a:off x="2162175" y="1590675"/>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y</a:t>
            </a:r>
          </a:p>
        </p:txBody>
      </p:sp>
      <p:sp>
        <p:nvSpPr>
          <p:cNvPr id="855064" name="Line 24"/>
          <p:cNvSpPr>
            <a:spLocks noChangeShapeType="1"/>
          </p:cNvSpPr>
          <p:nvPr/>
        </p:nvSpPr>
        <p:spPr bwMode="auto">
          <a:xfrm>
            <a:off x="2286000" y="2438400"/>
            <a:ext cx="533400" cy="0"/>
          </a:xfrm>
          <a:prstGeom prst="line">
            <a:avLst/>
          </a:prstGeom>
          <a:noFill/>
          <a:ln w="28575">
            <a:solidFill>
              <a:schemeClr val="tx1"/>
            </a:solidFill>
            <a:round/>
            <a:headEnd/>
            <a:tailEnd type="triangle" w="med" len="med"/>
          </a:ln>
          <a:effectLst/>
        </p:spPr>
        <p:txBody>
          <a:bodyPr wrap="none" anchor="ctr"/>
          <a:lstStyle/>
          <a:p>
            <a:endParaRPr lang="en-US"/>
          </a:p>
        </p:txBody>
      </p:sp>
      <p:pic>
        <p:nvPicPr>
          <p:cNvPr id="855065" name="Picture 25" descr="txp_fig"/>
          <p:cNvPicPr>
            <a:picLocks noChangeAspect="1" noChangeArrowheads="1"/>
          </p:cNvPicPr>
          <p:nvPr>
            <p:custDataLst>
              <p:tags r:id="rId2"/>
            </p:custDataLst>
          </p:nvPr>
        </p:nvPicPr>
        <p:blipFill>
          <a:blip r:embed="rId11" cstate="print"/>
          <a:srcRect/>
          <a:stretch>
            <a:fillRect/>
          </a:stretch>
        </p:blipFill>
        <p:spPr bwMode="auto">
          <a:xfrm>
            <a:off x="3962400" y="228600"/>
            <a:ext cx="381000" cy="482600"/>
          </a:xfrm>
          <a:prstGeom prst="rect">
            <a:avLst/>
          </a:prstGeom>
          <a:noFill/>
          <a:ln w="9525">
            <a:noFill/>
            <a:miter lim="800000"/>
            <a:headEnd/>
            <a:tailEnd/>
          </a:ln>
          <a:effectLst/>
        </p:spPr>
      </p:pic>
      <p:pic>
        <p:nvPicPr>
          <p:cNvPr id="855066" name="Picture 26" descr="txp_fig"/>
          <p:cNvPicPr>
            <a:picLocks noChangeAspect="1" noChangeArrowheads="1"/>
          </p:cNvPicPr>
          <p:nvPr>
            <p:custDataLst>
              <p:tags r:id="rId3"/>
            </p:custDataLst>
          </p:nvPr>
        </p:nvPicPr>
        <p:blipFill>
          <a:blip r:embed="rId12" cstate="print"/>
          <a:srcRect/>
          <a:stretch>
            <a:fillRect/>
          </a:stretch>
        </p:blipFill>
        <p:spPr bwMode="auto">
          <a:xfrm>
            <a:off x="4191000" y="2514600"/>
            <a:ext cx="330200" cy="482600"/>
          </a:xfrm>
          <a:prstGeom prst="rect">
            <a:avLst/>
          </a:prstGeom>
          <a:noFill/>
          <a:ln w="9525">
            <a:noFill/>
            <a:miter lim="800000"/>
            <a:headEnd/>
            <a:tailEnd/>
          </a:ln>
          <a:effectLst/>
        </p:spPr>
      </p:pic>
      <p:pic>
        <p:nvPicPr>
          <p:cNvPr id="855067" name="Picture 27" descr="txp_fig"/>
          <p:cNvPicPr>
            <a:picLocks noChangeAspect="1" noChangeArrowheads="1"/>
          </p:cNvPicPr>
          <p:nvPr>
            <p:custDataLst>
              <p:tags r:id="rId4"/>
            </p:custDataLst>
          </p:nvPr>
        </p:nvPicPr>
        <p:blipFill>
          <a:blip r:embed="rId13" cstate="print"/>
          <a:srcRect/>
          <a:stretch>
            <a:fillRect/>
          </a:stretch>
        </p:blipFill>
        <p:spPr bwMode="auto">
          <a:xfrm>
            <a:off x="1447800" y="3886200"/>
            <a:ext cx="4140200" cy="609600"/>
          </a:xfrm>
          <a:prstGeom prst="rect">
            <a:avLst/>
          </a:prstGeom>
          <a:noFill/>
          <a:ln w="9525">
            <a:noFill/>
            <a:miter lim="800000"/>
            <a:headEnd/>
            <a:tailEnd/>
          </a:ln>
          <a:effectLst/>
        </p:spPr>
      </p:pic>
      <p:pic>
        <p:nvPicPr>
          <p:cNvPr id="855068" name="Picture 28" descr="txp_fig"/>
          <p:cNvPicPr>
            <a:picLocks noChangeAspect="1" noChangeArrowheads="1"/>
          </p:cNvPicPr>
          <p:nvPr>
            <p:custDataLst>
              <p:tags r:id="rId5"/>
            </p:custDataLst>
          </p:nvPr>
        </p:nvPicPr>
        <p:blipFill>
          <a:blip r:embed="rId14" cstate="print"/>
          <a:srcRect/>
          <a:stretch>
            <a:fillRect/>
          </a:stretch>
        </p:blipFill>
        <p:spPr bwMode="auto">
          <a:xfrm>
            <a:off x="1485900" y="4572000"/>
            <a:ext cx="4064000" cy="609600"/>
          </a:xfrm>
          <a:prstGeom prst="rect">
            <a:avLst/>
          </a:prstGeom>
          <a:noFill/>
          <a:ln w="9525">
            <a:noFill/>
            <a:miter lim="800000"/>
            <a:headEnd/>
            <a:tailEnd/>
          </a:ln>
          <a:effectLst/>
        </p:spPr>
      </p:pic>
      <p:pic>
        <p:nvPicPr>
          <p:cNvPr id="855069" name="Picture 29" descr="txp_fig"/>
          <p:cNvPicPr>
            <a:picLocks noChangeAspect="1" noChangeArrowheads="1"/>
          </p:cNvPicPr>
          <p:nvPr>
            <p:custDataLst>
              <p:tags r:id="rId6"/>
            </p:custDataLst>
          </p:nvPr>
        </p:nvPicPr>
        <p:blipFill>
          <a:blip r:embed="rId15" cstate="print"/>
          <a:srcRect/>
          <a:stretch>
            <a:fillRect/>
          </a:stretch>
        </p:blipFill>
        <p:spPr bwMode="auto">
          <a:xfrm>
            <a:off x="1524000" y="5257800"/>
            <a:ext cx="4064000" cy="609600"/>
          </a:xfrm>
          <a:prstGeom prst="rect">
            <a:avLst/>
          </a:prstGeom>
          <a:noFill/>
          <a:ln w="9525">
            <a:noFill/>
            <a:miter lim="800000"/>
            <a:headEnd/>
            <a:tailEnd/>
          </a:ln>
          <a:effectLst/>
        </p:spPr>
      </p:pic>
      <p:pic>
        <p:nvPicPr>
          <p:cNvPr id="855070" name="Picture 30" descr="txp_fig"/>
          <p:cNvPicPr>
            <a:picLocks noChangeAspect="1" noChangeArrowheads="1"/>
          </p:cNvPicPr>
          <p:nvPr>
            <p:custDataLst>
              <p:tags r:id="rId7"/>
            </p:custDataLst>
          </p:nvPr>
        </p:nvPicPr>
        <p:blipFill>
          <a:blip r:embed="rId16" cstate="print"/>
          <a:srcRect/>
          <a:stretch>
            <a:fillRect/>
          </a:stretch>
        </p:blipFill>
        <p:spPr bwMode="auto">
          <a:xfrm>
            <a:off x="1981200" y="6019800"/>
            <a:ext cx="2413000" cy="609600"/>
          </a:xfrm>
          <a:prstGeom prst="rect">
            <a:avLst/>
          </a:prstGeom>
          <a:noFill/>
          <a:ln w="9525">
            <a:noFill/>
            <a:miter lim="800000"/>
            <a:headEnd/>
            <a:tailEnd/>
          </a:ln>
          <a:effectLst/>
        </p:spPr>
      </p:pic>
      <p:pic>
        <p:nvPicPr>
          <p:cNvPr id="855071" name="Picture 31" descr="txp_fig"/>
          <p:cNvPicPr>
            <a:picLocks noChangeAspect="1" noChangeArrowheads="1"/>
          </p:cNvPicPr>
          <p:nvPr>
            <p:custDataLst>
              <p:tags r:id="rId8"/>
            </p:custDataLst>
          </p:nvPr>
        </p:nvPicPr>
        <p:blipFill>
          <a:blip r:embed="rId17" cstate="print"/>
          <a:srcRect/>
          <a:stretch>
            <a:fillRect/>
          </a:stretch>
        </p:blipFill>
        <p:spPr bwMode="auto">
          <a:xfrm>
            <a:off x="6096000" y="6019800"/>
            <a:ext cx="2743200" cy="609600"/>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3"/>
          <p:cNvSpPr>
            <a:spLocks noGrp="1"/>
          </p:cNvSpPr>
          <p:nvPr>
            <p:ph type="ftr" sz="quarter" idx="10"/>
          </p:nvPr>
        </p:nvSpPr>
        <p:spPr/>
        <p:txBody>
          <a:bodyPr/>
          <a:lstStyle/>
          <a:p>
            <a:r>
              <a:rPr lang="en-US"/>
              <a:t>Computer Vision, Robert Pless</a:t>
            </a:r>
          </a:p>
        </p:txBody>
      </p:sp>
      <p:sp>
        <p:nvSpPr>
          <p:cNvPr id="857090" name="Text Box 2"/>
          <p:cNvSpPr txBox="1">
            <a:spLocks noChangeArrowheads="1"/>
          </p:cNvSpPr>
          <p:nvPr/>
        </p:nvSpPr>
        <p:spPr bwMode="auto">
          <a:xfrm>
            <a:off x="406400" y="6248400"/>
            <a:ext cx="4470400" cy="457200"/>
          </a:xfrm>
          <a:prstGeom prst="rect">
            <a:avLst/>
          </a:prstGeom>
          <a:noFill/>
          <a:ln w="9525">
            <a:noFill/>
            <a:miter lim="800000"/>
            <a:headEnd/>
            <a:tailEnd/>
          </a:ln>
          <a:effectLst/>
        </p:spPr>
        <p:txBody>
          <a:bodyPr wrap="none">
            <a:spAutoFit/>
          </a:bodyPr>
          <a:lstStyle/>
          <a:p>
            <a:r>
              <a:rPr lang="en-US"/>
              <a:t>F is the “fundamental matrix”.</a:t>
            </a:r>
          </a:p>
        </p:txBody>
      </p:sp>
      <p:pic>
        <p:nvPicPr>
          <p:cNvPr id="857091" name="Picture 3" descr="txp_fig"/>
          <p:cNvPicPr>
            <a:picLocks noChangeAspect="1" noChangeArrowheads="1"/>
          </p:cNvPicPr>
          <p:nvPr>
            <p:custDataLst>
              <p:tags r:id="rId1"/>
            </p:custDataLst>
          </p:nvPr>
        </p:nvPicPr>
        <p:blipFill>
          <a:blip r:embed="rId9" cstate="print"/>
          <a:srcRect/>
          <a:stretch>
            <a:fillRect/>
          </a:stretch>
        </p:blipFill>
        <p:spPr bwMode="auto">
          <a:xfrm>
            <a:off x="304800" y="2079625"/>
            <a:ext cx="3663950" cy="523875"/>
          </a:xfrm>
          <a:prstGeom prst="rect">
            <a:avLst/>
          </a:prstGeom>
          <a:noFill/>
          <a:ln w="9525">
            <a:noFill/>
            <a:miter lim="800000"/>
            <a:headEnd/>
            <a:tailEnd/>
          </a:ln>
          <a:effectLst/>
        </p:spPr>
      </p:pic>
      <p:pic>
        <p:nvPicPr>
          <p:cNvPr id="857092" name="Picture 4" descr="txp_fig"/>
          <p:cNvPicPr>
            <a:picLocks noChangeAspect="1" noChangeArrowheads="1"/>
          </p:cNvPicPr>
          <p:nvPr>
            <p:custDataLst>
              <p:tags r:id="rId2"/>
            </p:custDataLst>
          </p:nvPr>
        </p:nvPicPr>
        <p:blipFill>
          <a:blip r:embed="rId10" cstate="print"/>
          <a:srcRect/>
          <a:stretch>
            <a:fillRect/>
          </a:stretch>
        </p:blipFill>
        <p:spPr bwMode="auto">
          <a:xfrm>
            <a:off x="5029200" y="2079625"/>
            <a:ext cx="3441700" cy="469900"/>
          </a:xfrm>
          <a:prstGeom prst="rect">
            <a:avLst/>
          </a:prstGeom>
          <a:noFill/>
          <a:ln w="9525">
            <a:noFill/>
            <a:miter lim="800000"/>
            <a:headEnd/>
            <a:tailEnd/>
          </a:ln>
          <a:effectLst/>
        </p:spPr>
      </p:pic>
      <p:pic>
        <p:nvPicPr>
          <p:cNvPr id="857093" name="Picture 5" descr="txp_fig"/>
          <p:cNvPicPr>
            <a:picLocks noChangeAspect="1" noChangeArrowheads="1"/>
          </p:cNvPicPr>
          <p:nvPr>
            <p:custDataLst>
              <p:tags r:id="rId3"/>
            </p:custDataLst>
          </p:nvPr>
        </p:nvPicPr>
        <p:blipFill>
          <a:blip r:embed="rId11" cstate="print"/>
          <a:srcRect/>
          <a:stretch>
            <a:fillRect/>
          </a:stretch>
        </p:blipFill>
        <p:spPr bwMode="auto">
          <a:xfrm>
            <a:off x="304800" y="2878138"/>
            <a:ext cx="3581400" cy="550862"/>
          </a:xfrm>
          <a:prstGeom prst="rect">
            <a:avLst/>
          </a:prstGeom>
          <a:noFill/>
          <a:ln w="9525">
            <a:noFill/>
            <a:miter lim="800000"/>
            <a:headEnd/>
            <a:tailEnd/>
          </a:ln>
          <a:effectLst/>
        </p:spPr>
      </p:pic>
      <p:pic>
        <p:nvPicPr>
          <p:cNvPr id="857094" name="Picture 6" descr="txp_fig"/>
          <p:cNvPicPr>
            <a:picLocks noChangeAspect="1" noChangeArrowheads="1"/>
          </p:cNvPicPr>
          <p:nvPr>
            <p:custDataLst>
              <p:tags r:id="rId4"/>
            </p:custDataLst>
          </p:nvPr>
        </p:nvPicPr>
        <p:blipFill>
          <a:blip r:embed="rId12" cstate="print"/>
          <a:srcRect/>
          <a:stretch>
            <a:fillRect/>
          </a:stretch>
        </p:blipFill>
        <p:spPr bwMode="auto">
          <a:xfrm>
            <a:off x="1143000" y="3886200"/>
            <a:ext cx="6819900" cy="598488"/>
          </a:xfrm>
          <a:prstGeom prst="rect">
            <a:avLst/>
          </a:prstGeom>
          <a:noFill/>
          <a:ln w="9525">
            <a:noFill/>
            <a:miter lim="800000"/>
            <a:headEnd/>
            <a:tailEnd/>
          </a:ln>
          <a:effectLst/>
        </p:spPr>
      </p:pic>
      <p:pic>
        <p:nvPicPr>
          <p:cNvPr id="857095" name="Picture 7" descr="txp_fig"/>
          <p:cNvPicPr>
            <a:picLocks noChangeAspect="1" noChangeArrowheads="1"/>
          </p:cNvPicPr>
          <p:nvPr>
            <p:custDataLst>
              <p:tags r:id="rId5"/>
            </p:custDataLst>
          </p:nvPr>
        </p:nvPicPr>
        <p:blipFill>
          <a:blip r:embed="rId13" cstate="print"/>
          <a:srcRect/>
          <a:stretch>
            <a:fillRect/>
          </a:stretch>
        </p:blipFill>
        <p:spPr bwMode="auto">
          <a:xfrm>
            <a:off x="2057400" y="5257800"/>
            <a:ext cx="4876800" cy="539750"/>
          </a:xfrm>
          <a:prstGeom prst="rect">
            <a:avLst/>
          </a:prstGeom>
          <a:noFill/>
          <a:ln w="9525">
            <a:noFill/>
            <a:miter lim="800000"/>
            <a:headEnd/>
            <a:tailEnd/>
          </a:ln>
          <a:effectLst/>
        </p:spPr>
      </p:pic>
      <p:pic>
        <p:nvPicPr>
          <p:cNvPr id="857096" name="Picture 8" descr="txp_fig"/>
          <p:cNvPicPr>
            <a:picLocks noChangeAspect="1" noChangeArrowheads="1"/>
          </p:cNvPicPr>
          <p:nvPr>
            <p:custDataLst>
              <p:tags r:id="rId6"/>
            </p:custDataLst>
          </p:nvPr>
        </p:nvPicPr>
        <p:blipFill>
          <a:blip r:embed="rId14" cstate="print"/>
          <a:srcRect/>
          <a:stretch>
            <a:fillRect/>
          </a:stretch>
        </p:blipFill>
        <p:spPr bwMode="auto">
          <a:xfrm>
            <a:off x="3124200" y="457200"/>
            <a:ext cx="2413000" cy="609600"/>
          </a:xfrm>
          <a:prstGeom prst="rect">
            <a:avLst/>
          </a:prstGeom>
          <a:noFill/>
          <a:ln w="9525">
            <a:noFill/>
            <a:miter lim="800000"/>
            <a:headEnd/>
            <a:tailEnd/>
          </a:ln>
          <a:effectLst/>
        </p:spPr>
      </p:pic>
      <p:sp>
        <p:nvSpPr>
          <p:cNvPr id="857097" name="Text Box 9"/>
          <p:cNvSpPr txBox="1">
            <a:spLocks noChangeArrowheads="1"/>
          </p:cNvSpPr>
          <p:nvPr/>
        </p:nvSpPr>
        <p:spPr bwMode="auto">
          <a:xfrm>
            <a:off x="1219200" y="46038"/>
            <a:ext cx="6659563" cy="457200"/>
          </a:xfrm>
          <a:prstGeom prst="rect">
            <a:avLst/>
          </a:prstGeom>
          <a:noFill/>
          <a:ln w="9525">
            <a:noFill/>
            <a:miter lim="800000"/>
            <a:headEnd/>
            <a:tailEnd/>
          </a:ln>
          <a:effectLst/>
        </p:spPr>
        <p:txBody>
          <a:bodyPr wrap="none">
            <a:spAutoFit/>
          </a:bodyPr>
          <a:lstStyle/>
          <a:p>
            <a:r>
              <a:rPr lang="en-US"/>
              <a:t>Normalized camera system, epipolar equation.</a:t>
            </a:r>
          </a:p>
        </p:txBody>
      </p:sp>
      <p:sp>
        <p:nvSpPr>
          <p:cNvPr id="857098" name="Text Box 10"/>
          <p:cNvSpPr txBox="1">
            <a:spLocks noChangeArrowheads="1"/>
          </p:cNvSpPr>
          <p:nvPr/>
        </p:nvSpPr>
        <p:spPr bwMode="auto">
          <a:xfrm>
            <a:off x="1524000" y="1295400"/>
            <a:ext cx="5678488" cy="457200"/>
          </a:xfrm>
          <a:prstGeom prst="rect">
            <a:avLst/>
          </a:prstGeom>
          <a:noFill/>
          <a:ln w="9525">
            <a:noFill/>
            <a:miter lim="800000"/>
            <a:headEnd/>
            <a:tailEnd/>
          </a:ln>
          <a:effectLst/>
        </p:spPr>
        <p:txBody>
          <a:bodyPr wrap="none">
            <a:spAutoFit/>
          </a:bodyPr>
          <a:lstStyle/>
          <a:p>
            <a:r>
              <a:rPr lang="en-US"/>
              <a:t>“Uncalibrated” Case, epipolar equation:</a:t>
            </a:r>
          </a:p>
        </p:txBody>
      </p:sp>
      <p:sp>
        <p:nvSpPr>
          <p:cNvPr id="857099" name="AutoShape 11"/>
          <p:cNvSpPr>
            <a:spLocks noChangeArrowheads="1"/>
          </p:cNvSpPr>
          <p:nvPr/>
        </p:nvSpPr>
        <p:spPr bwMode="auto">
          <a:xfrm rot="10800000">
            <a:off x="2819400" y="4572000"/>
            <a:ext cx="1905000" cy="762000"/>
          </a:xfrm>
          <a:prstGeom prst="flowChartExtract">
            <a:avLst/>
          </a:prstGeom>
          <a:solidFill>
            <a:srgbClr val="FFCC00">
              <a:alpha val="37000"/>
            </a:srgbClr>
          </a:solidFill>
          <a:ln w="9525">
            <a:noFill/>
            <a:miter lim="800000"/>
            <a:headEnd/>
            <a:tailEnd/>
          </a:ln>
          <a:effectLst/>
        </p:spPr>
        <p:txBody>
          <a:bodyPr wrap="none" anchor="ctr"/>
          <a:lstStyle/>
          <a:p>
            <a:endParaRPr lang="en-US"/>
          </a:p>
        </p:txBody>
      </p:sp>
      <p:pic>
        <p:nvPicPr>
          <p:cNvPr id="857100" name="Picture 12" descr="txp_fig"/>
          <p:cNvPicPr>
            <a:picLocks noChangeAspect="1" noChangeArrowheads="1"/>
          </p:cNvPicPr>
          <p:nvPr>
            <p:custDataLst>
              <p:tags r:id="rId7"/>
            </p:custDataLst>
          </p:nvPr>
        </p:nvPicPr>
        <p:blipFill>
          <a:blip r:embed="rId15" cstate="print"/>
          <a:srcRect/>
          <a:stretch>
            <a:fillRect/>
          </a:stretch>
        </p:blipFill>
        <p:spPr bwMode="auto">
          <a:xfrm>
            <a:off x="5105400" y="6096000"/>
            <a:ext cx="3484563" cy="512763"/>
          </a:xfrm>
          <a:prstGeom prst="rect">
            <a:avLst/>
          </a:prstGeom>
          <a:noFill/>
          <a:ln w="9525">
            <a:noFill/>
            <a:miter lim="800000"/>
            <a:headEnd/>
            <a:tailEnd/>
          </a:ln>
          <a:effectLst/>
        </p:spPr>
      </p:pic>
      <p:sp>
        <p:nvSpPr>
          <p:cNvPr id="857101" name="Rectangle 13"/>
          <p:cNvSpPr>
            <a:spLocks noChangeArrowheads="1"/>
          </p:cNvSpPr>
          <p:nvPr/>
        </p:nvSpPr>
        <p:spPr bwMode="auto">
          <a:xfrm>
            <a:off x="228600" y="1981200"/>
            <a:ext cx="8458200" cy="1600200"/>
          </a:xfrm>
          <a:prstGeom prst="rect">
            <a:avLst/>
          </a:prstGeom>
          <a:solidFill>
            <a:schemeClr val="accent1">
              <a:alpha val="19000"/>
            </a:schemeClr>
          </a:solidFill>
          <a:ln w="9525">
            <a:noFill/>
            <a:miter lim="800000"/>
            <a:headEnd/>
            <a:tailEnd/>
          </a:ln>
          <a:effectLst/>
        </p:spPr>
        <p:txBody>
          <a:bodyPr wrap="none" anchor="ctr"/>
          <a:lstStyle/>
          <a:p>
            <a:endParaRPr lang="en-US"/>
          </a:p>
        </p:txBody>
      </p:sp>
      <p:sp>
        <p:nvSpPr>
          <p:cNvPr id="857102" name="Rectangle 14"/>
          <p:cNvSpPr>
            <a:spLocks noChangeArrowheads="1"/>
          </p:cNvSpPr>
          <p:nvPr/>
        </p:nvSpPr>
        <p:spPr bwMode="auto">
          <a:xfrm>
            <a:off x="2971800" y="381000"/>
            <a:ext cx="2819400" cy="838200"/>
          </a:xfrm>
          <a:prstGeom prst="rect">
            <a:avLst/>
          </a:prstGeom>
          <a:solidFill>
            <a:srgbClr val="FF0000">
              <a:alpha val="14000"/>
            </a:srgbClr>
          </a:solidFill>
          <a:ln w="9525">
            <a:noFill/>
            <a:miter lim="800000"/>
            <a:headEnd/>
            <a:tailEnd/>
          </a:ln>
          <a:effectLst/>
        </p:spPr>
        <p:txBody>
          <a:bodyPr wrap="none" anchor="ctr"/>
          <a:lstStyle/>
          <a:p>
            <a:endParaRPr lang="en-US"/>
          </a:p>
        </p:txBody>
      </p:sp>
      <p:sp>
        <p:nvSpPr>
          <p:cNvPr id="857103" name="Rectangle 15"/>
          <p:cNvSpPr>
            <a:spLocks noChangeArrowheads="1"/>
          </p:cNvSpPr>
          <p:nvPr/>
        </p:nvSpPr>
        <p:spPr bwMode="auto">
          <a:xfrm>
            <a:off x="1066800" y="3886200"/>
            <a:ext cx="6934200" cy="1981200"/>
          </a:xfrm>
          <a:prstGeom prst="rect">
            <a:avLst/>
          </a:prstGeom>
          <a:solidFill>
            <a:srgbClr val="FF0000">
              <a:alpha val="14000"/>
            </a:srgbClr>
          </a:solidFill>
          <a:ln w="9525">
            <a:noFill/>
            <a:miter lim="800000"/>
            <a:headEnd/>
            <a:tailEnd/>
          </a:ln>
          <a:effectLst/>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7291388" y="685800"/>
            <a:ext cx="1220787" cy="839788"/>
          </a:xfrm>
          <a:custGeom>
            <a:avLst/>
            <a:gdLst>
              <a:gd name="T0" fmla="*/ 2147483647 w 865"/>
              <a:gd name="T1" fmla="*/ 0 h 529"/>
              <a:gd name="T2" fmla="*/ 2147483647 w 865"/>
              <a:gd name="T3" fmla="*/ 2147483647 h 529"/>
              <a:gd name="T4" fmla="*/ 2147483647 w 865"/>
              <a:gd name="T5" fmla="*/ 2147483647 h 529"/>
              <a:gd name="T6" fmla="*/ 2147483647 w 865"/>
              <a:gd name="T7" fmla="*/ 2147483647 h 529"/>
              <a:gd name="T8" fmla="*/ 2147483647 w 865"/>
              <a:gd name="T9" fmla="*/ 2147483647 h 529"/>
              <a:gd name="T10" fmla="*/ 2147483647 w 865"/>
              <a:gd name="T11" fmla="*/ 2147483647 h 529"/>
              <a:gd name="T12" fmla="*/ 2147483647 w 865"/>
              <a:gd name="T13" fmla="*/ 2147483647 h 529"/>
              <a:gd name="T14" fmla="*/ 2147483647 w 865"/>
              <a:gd name="T15" fmla="*/ 2147483647 h 529"/>
              <a:gd name="T16" fmla="*/ 2147483647 w 865"/>
              <a:gd name="T17" fmla="*/ 2147483647 h 529"/>
              <a:gd name="T18" fmla="*/ 0 w 865"/>
              <a:gd name="T19" fmla="*/ 2147483647 h 529"/>
              <a:gd name="T20" fmla="*/ 0 w 865"/>
              <a:gd name="T21" fmla="*/ 2147483647 h 529"/>
              <a:gd name="T22" fmla="*/ 0 w 865"/>
              <a:gd name="T23" fmla="*/ 2147483647 h 529"/>
              <a:gd name="T24" fmla="*/ 2147483647 w 865"/>
              <a:gd name="T25" fmla="*/ 2147483647 h 529"/>
              <a:gd name="T26" fmla="*/ 2147483647 w 865"/>
              <a:gd name="T27" fmla="*/ 2147483647 h 529"/>
              <a:gd name="T28" fmla="*/ 2147483647 w 865"/>
              <a:gd name="T29" fmla="*/ 2147483647 h 529"/>
              <a:gd name="T30" fmla="*/ 2147483647 w 865"/>
              <a:gd name="T31" fmla="*/ 2147483647 h 529"/>
              <a:gd name="T32" fmla="*/ 2147483647 w 865"/>
              <a:gd name="T33" fmla="*/ 2147483647 h 529"/>
              <a:gd name="T34" fmla="*/ 2147483647 w 865"/>
              <a:gd name="T35" fmla="*/ 2147483647 h 529"/>
              <a:gd name="T36" fmla="*/ 2147483647 w 865"/>
              <a:gd name="T37" fmla="*/ 2147483647 h 529"/>
              <a:gd name="T38" fmla="*/ 2147483647 w 865"/>
              <a:gd name="T39" fmla="*/ 2147483647 h 529"/>
              <a:gd name="T40" fmla="*/ 2147483647 w 865"/>
              <a:gd name="T41" fmla="*/ 2147483647 h 529"/>
              <a:gd name="T42" fmla="*/ 2147483647 w 865"/>
              <a:gd name="T43" fmla="*/ 2147483647 h 529"/>
              <a:gd name="T44" fmla="*/ 2147483647 w 865"/>
              <a:gd name="T45" fmla="*/ 2147483647 h 529"/>
              <a:gd name="T46" fmla="*/ 2147483647 w 865"/>
              <a:gd name="T47" fmla="*/ 2147483647 h 529"/>
              <a:gd name="T48" fmla="*/ 2147483647 w 865"/>
              <a:gd name="T49" fmla="*/ 2147483647 h 529"/>
              <a:gd name="T50" fmla="*/ 2147483647 w 865"/>
              <a:gd name="T51" fmla="*/ 2147483647 h 529"/>
              <a:gd name="T52" fmla="*/ 2147483647 w 865"/>
              <a:gd name="T53" fmla="*/ 2147483647 h 529"/>
              <a:gd name="T54" fmla="*/ 2147483647 w 865"/>
              <a:gd name="T55" fmla="*/ 2147483647 h 529"/>
              <a:gd name="T56" fmla="*/ 2147483647 w 865"/>
              <a:gd name="T57" fmla="*/ 2147483647 h 529"/>
              <a:gd name="T58" fmla="*/ 2147483647 w 865"/>
              <a:gd name="T59" fmla="*/ 2147483647 h 529"/>
              <a:gd name="T60" fmla="*/ 2147483647 w 865"/>
              <a:gd name="T61" fmla="*/ 2147483647 h 529"/>
              <a:gd name="T62" fmla="*/ 2147483647 w 865"/>
              <a:gd name="T63" fmla="*/ 2147483647 h 529"/>
              <a:gd name="T64" fmla="*/ 2147483647 w 865"/>
              <a:gd name="T65" fmla="*/ 2147483647 h 529"/>
              <a:gd name="T66" fmla="*/ 2147483647 w 865"/>
              <a:gd name="T67" fmla="*/ 2147483647 h 529"/>
              <a:gd name="T68" fmla="*/ 2147483647 w 865"/>
              <a:gd name="T69" fmla="*/ 2147483647 h 529"/>
              <a:gd name="T70" fmla="*/ 2147483647 w 865"/>
              <a:gd name="T71" fmla="*/ 2147483647 h 529"/>
              <a:gd name="T72" fmla="*/ 2147483647 w 865"/>
              <a:gd name="T73" fmla="*/ 2147483647 h 529"/>
              <a:gd name="T74" fmla="*/ 2147483647 w 865"/>
              <a:gd name="T75" fmla="*/ 2147483647 h 529"/>
              <a:gd name="T76" fmla="*/ 2147483647 w 865"/>
              <a:gd name="T77" fmla="*/ 2147483647 h 529"/>
              <a:gd name="T78" fmla="*/ 2147483647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44035" name="Line 3"/>
          <p:cNvSpPr>
            <a:spLocks noChangeShapeType="1"/>
          </p:cNvSpPr>
          <p:nvPr/>
        </p:nvSpPr>
        <p:spPr bwMode="auto">
          <a:xfrm>
            <a:off x="4700588" y="4038600"/>
            <a:ext cx="3251200" cy="18288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6" name="Line 4"/>
          <p:cNvSpPr>
            <a:spLocks noChangeShapeType="1"/>
          </p:cNvSpPr>
          <p:nvPr/>
        </p:nvSpPr>
        <p:spPr bwMode="auto">
          <a:xfrm flipV="1">
            <a:off x="6021388" y="990600"/>
            <a:ext cx="1795462" cy="1771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7" name="Freeform 5"/>
          <p:cNvSpPr>
            <a:spLocks/>
          </p:cNvSpPr>
          <p:nvPr/>
        </p:nvSpPr>
        <p:spPr bwMode="auto">
          <a:xfrm>
            <a:off x="4632325" y="1447800"/>
            <a:ext cx="1695450" cy="1601788"/>
          </a:xfrm>
          <a:custGeom>
            <a:avLst/>
            <a:gdLst>
              <a:gd name="T0" fmla="*/ 2147483647 w 1201"/>
              <a:gd name="T1" fmla="*/ 2147483647 h 1009"/>
              <a:gd name="T2" fmla="*/ 2147483647 w 1201"/>
              <a:gd name="T3" fmla="*/ 2147483647 h 1009"/>
              <a:gd name="T4" fmla="*/ 2147483647 w 1201"/>
              <a:gd name="T5" fmla="*/ 2147483647 h 1009"/>
              <a:gd name="T6" fmla="*/ 0 w 1201"/>
              <a:gd name="T7" fmla="*/ 0 h 1009"/>
              <a:gd name="T8" fmla="*/ 2147483647 w 1201"/>
              <a:gd name="T9" fmla="*/ 2147483647 h 1009"/>
              <a:gd name="T10" fmla="*/ 0 60000 65536"/>
              <a:gd name="T11" fmla="*/ 0 60000 65536"/>
              <a:gd name="T12" fmla="*/ 0 60000 65536"/>
              <a:gd name="T13" fmla="*/ 0 60000 65536"/>
              <a:gd name="T14" fmla="*/ 0 60000 65536"/>
              <a:gd name="T15" fmla="*/ 0 w 1201"/>
              <a:gd name="T16" fmla="*/ 0 h 1009"/>
              <a:gd name="T17" fmla="*/ 1201 w 1201"/>
              <a:gd name="T18" fmla="*/ 1009 h 1009"/>
            </a:gdLst>
            <a:ahLst/>
            <a:cxnLst>
              <a:cxn ang="T10">
                <a:pos x="T0" y="T1"/>
              </a:cxn>
              <a:cxn ang="T11">
                <a:pos x="T2" y="T3"/>
              </a:cxn>
              <a:cxn ang="T12">
                <a:pos x="T4" y="T5"/>
              </a:cxn>
              <a:cxn ang="T13">
                <a:pos x="T6" y="T7"/>
              </a:cxn>
              <a:cxn ang="T14">
                <a:pos x="T8" y="T9"/>
              </a:cxn>
            </a:cxnLst>
            <a:rect l="T15" t="T16" r="T17" b="T18"/>
            <a:pathLst>
              <a:path w="1201" h="1009">
                <a:moveTo>
                  <a:pt x="336" y="576"/>
                </a:moveTo>
                <a:lnTo>
                  <a:pt x="1200" y="1008"/>
                </a:lnTo>
                <a:lnTo>
                  <a:pt x="864" y="432"/>
                </a:lnTo>
                <a:lnTo>
                  <a:pt x="0" y="0"/>
                </a:lnTo>
                <a:lnTo>
                  <a:pt x="336" y="576"/>
                </a:lnTo>
              </a:path>
            </a:pathLst>
          </a:custGeom>
          <a:solidFill>
            <a:srgbClr val="919191"/>
          </a:solidFill>
          <a:ln w="12700" cap="rnd">
            <a:solidFill>
              <a:schemeClr val="bg2"/>
            </a:solidFill>
            <a:round/>
            <a:headEnd/>
            <a:tailEnd/>
          </a:ln>
        </p:spPr>
        <p:txBody>
          <a:bodyPr/>
          <a:lstStyle/>
          <a:p>
            <a:endParaRPr lang="en-US"/>
          </a:p>
        </p:txBody>
      </p:sp>
      <p:sp>
        <p:nvSpPr>
          <p:cNvPr id="44038" name="Line 6"/>
          <p:cNvSpPr>
            <a:spLocks noChangeShapeType="1"/>
          </p:cNvSpPr>
          <p:nvPr/>
        </p:nvSpPr>
        <p:spPr bwMode="auto">
          <a:xfrm flipH="1" flipV="1">
            <a:off x="7816850" y="990600"/>
            <a:ext cx="66675" cy="2438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9" name="Line 7"/>
          <p:cNvSpPr>
            <a:spLocks noChangeShapeType="1"/>
          </p:cNvSpPr>
          <p:nvPr/>
        </p:nvSpPr>
        <p:spPr bwMode="auto">
          <a:xfrm flipV="1">
            <a:off x="5343525" y="2743200"/>
            <a:ext cx="677863" cy="666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0" name="Freeform 8"/>
          <p:cNvSpPr>
            <a:spLocks/>
          </p:cNvSpPr>
          <p:nvPr/>
        </p:nvSpPr>
        <p:spPr bwMode="auto">
          <a:xfrm>
            <a:off x="4497388" y="2219325"/>
            <a:ext cx="1220787"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44041" name="Freeform 9"/>
          <p:cNvSpPr>
            <a:spLocks/>
          </p:cNvSpPr>
          <p:nvPr/>
        </p:nvSpPr>
        <p:spPr bwMode="auto">
          <a:xfrm>
            <a:off x="7410450" y="2743200"/>
            <a:ext cx="1558925" cy="1525588"/>
          </a:xfrm>
          <a:custGeom>
            <a:avLst/>
            <a:gdLst>
              <a:gd name="T0" fmla="*/ 0 w 1105"/>
              <a:gd name="T1" fmla="*/ 2147483647 h 961"/>
              <a:gd name="T2" fmla="*/ 0 w 1105"/>
              <a:gd name="T3" fmla="*/ 2147483647 h 961"/>
              <a:gd name="T4" fmla="*/ 2147483647 w 1105"/>
              <a:gd name="T5" fmla="*/ 2147483647 h 961"/>
              <a:gd name="T6" fmla="*/ 2147483647 w 1105"/>
              <a:gd name="T7" fmla="*/ 0 h 961"/>
              <a:gd name="T8" fmla="*/ 0 w 1105"/>
              <a:gd name="T9" fmla="*/ 2147483647 h 961"/>
              <a:gd name="T10" fmla="*/ 0 60000 65536"/>
              <a:gd name="T11" fmla="*/ 0 60000 65536"/>
              <a:gd name="T12" fmla="*/ 0 60000 65536"/>
              <a:gd name="T13" fmla="*/ 0 60000 65536"/>
              <a:gd name="T14" fmla="*/ 0 60000 65536"/>
              <a:gd name="T15" fmla="*/ 0 w 1105"/>
              <a:gd name="T16" fmla="*/ 0 h 961"/>
              <a:gd name="T17" fmla="*/ 1105 w 1105"/>
              <a:gd name="T18" fmla="*/ 961 h 961"/>
            </a:gdLst>
            <a:ahLst/>
            <a:cxnLst>
              <a:cxn ang="T10">
                <a:pos x="T0" y="T1"/>
              </a:cxn>
              <a:cxn ang="T11">
                <a:pos x="T2" y="T3"/>
              </a:cxn>
              <a:cxn ang="T12">
                <a:pos x="T4" y="T5"/>
              </a:cxn>
              <a:cxn ang="T13">
                <a:pos x="T6" y="T7"/>
              </a:cxn>
              <a:cxn ang="T14">
                <a:pos x="T8" y="T9"/>
              </a:cxn>
            </a:cxnLst>
            <a:rect l="T15" t="T16" r="T17" b="T18"/>
            <a:pathLst>
              <a:path w="1105" h="961">
                <a:moveTo>
                  <a:pt x="0" y="202"/>
                </a:moveTo>
                <a:lnTo>
                  <a:pt x="0" y="960"/>
                </a:lnTo>
                <a:lnTo>
                  <a:pt x="1104" y="758"/>
                </a:lnTo>
                <a:lnTo>
                  <a:pt x="1104" y="0"/>
                </a:lnTo>
                <a:lnTo>
                  <a:pt x="0" y="202"/>
                </a:lnTo>
              </a:path>
            </a:pathLst>
          </a:custGeom>
          <a:solidFill>
            <a:srgbClr val="919191"/>
          </a:solidFill>
          <a:ln w="12700" cap="rnd">
            <a:solidFill>
              <a:schemeClr val="bg2"/>
            </a:solidFill>
            <a:round/>
            <a:headEnd/>
            <a:tailEnd/>
          </a:ln>
        </p:spPr>
        <p:txBody>
          <a:bodyPr/>
          <a:lstStyle/>
          <a:p>
            <a:endParaRPr lang="en-US"/>
          </a:p>
        </p:txBody>
      </p:sp>
      <p:sp>
        <p:nvSpPr>
          <p:cNvPr id="44042" name="Line 10"/>
          <p:cNvSpPr>
            <a:spLocks noChangeShapeType="1"/>
          </p:cNvSpPr>
          <p:nvPr/>
        </p:nvSpPr>
        <p:spPr bwMode="auto">
          <a:xfrm flipH="1" flipV="1">
            <a:off x="7883525" y="3429000"/>
            <a:ext cx="34925" cy="1428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3" name="Freeform 11"/>
          <p:cNvSpPr>
            <a:spLocks/>
          </p:cNvSpPr>
          <p:nvPr/>
        </p:nvSpPr>
        <p:spPr bwMode="auto">
          <a:xfrm>
            <a:off x="7613650" y="3937000"/>
            <a:ext cx="1220788"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44044" name="Line 12"/>
          <p:cNvSpPr>
            <a:spLocks noChangeShapeType="1"/>
          </p:cNvSpPr>
          <p:nvPr/>
        </p:nvSpPr>
        <p:spPr bwMode="auto">
          <a:xfrm flipV="1">
            <a:off x="4700588" y="3409950"/>
            <a:ext cx="642937" cy="628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5" name="Line 13"/>
          <p:cNvSpPr>
            <a:spLocks noChangeShapeType="1"/>
          </p:cNvSpPr>
          <p:nvPr/>
        </p:nvSpPr>
        <p:spPr bwMode="auto">
          <a:xfrm flipH="1" flipV="1">
            <a:off x="7918450" y="4857750"/>
            <a:ext cx="33338" cy="1009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6" name="Oval 16"/>
          <p:cNvSpPr>
            <a:spLocks noChangeArrowheads="1"/>
          </p:cNvSpPr>
          <p:nvPr/>
        </p:nvSpPr>
        <p:spPr bwMode="auto">
          <a:xfrm>
            <a:off x="7856538" y="3397250"/>
            <a:ext cx="55562"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47" name="Oval 17"/>
          <p:cNvSpPr>
            <a:spLocks noChangeArrowheads="1"/>
          </p:cNvSpPr>
          <p:nvPr/>
        </p:nvSpPr>
        <p:spPr bwMode="auto">
          <a:xfrm>
            <a:off x="5992813" y="27305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48" name="Freeform 18"/>
          <p:cNvSpPr>
            <a:spLocks/>
          </p:cNvSpPr>
          <p:nvPr/>
        </p:nvSpPr>
        <p:spPr bwMode="auto">
          <a:xfrm>
            <a:off x="4343400" y="39893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44049" name="Arc 19"/>
          <p:cNvSpPr>
            <a:spLocks/>
          </p:cNvSpPr>
          <p:nvPr/>
        </p:nvSpPr>
        <p:spPr bwMode="auto">
          <a:xfrm rot="720000">
            <a:off x="4543425" y="4005263"/>
            <a:ext cx="211138" cy="236537"/>
          </a:xfrm>
          <a:custGeom>
            <a:avLst/>
            <a:gdLst>
              <a:gd name="T0" fmla="*/ 0 w 21745"/>
              <a:gd name="T1" fmla="*/ 0 h 21600"/>
              <a:gd name="T2" fmla="*/ 2147483647 w 21745"/>
              <a:gd name="T3" fmla="*/ 2147483647 h 21600"/>
              <a:gd name="T4" fmla="*/ 1179876122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44050" name="Line 20"/>
          <p:cNvSpPr>
            <a:spLocks noChangeShapeType="1"/>
          </p:cNvSpPr>
          <p:nvPr/>
        </p:nvSpPr>
        <p:spPr bwMode="auto">
          <a:xfrm flipH="1">
            <a:off x="4343400" y="38242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1" name="Oval 21"/>
          <p:cNvSpPr>
            <a:spLocks noChangeArrowheads="1"/>
          </p:cNvSpPr>
          <p:nvPr/>
        </p:nvSpPr>
        <p:spPr bwMode="auto">
          <a:xfrm rot="-1860000">
            <a:off x="4621213" y="40100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44052" name="Line 22"/>
          <p:cNvSpPr>
            <a:spLocks noChangeShapeType="1"/>
          </p:cNvSpPr>
          <p:nvPr/>
        </p:nvSpPr>
        <p:spPr bwMode="auto">
          <a:xfrm flipV="1">
            <a:off x="4343400" y="42306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3" name="Freeform 23"/>
          <p:cNvSpPr>
            <a:spLocks/>
          </p:cNvSpPr>
          <p:nvPr/>
        </p:nvSpPr>
        <p:spPr bwMode="auto">
          <a:xfrm>
            <a:off x="7594600" y="58181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44054" name="Arc 24"/>
          <p:cNvSpPr>
            <a:spLocks/>
          </p:cNvSpPr>
          <p:nvPr/>
        </p:nvSpPr>
        <p:spPr bwMode="auto">
          <a:xfrm rot="720000">
            <a:off x="7794625" y="5834063"/>
            <a:ext cx="211138" cy="236537"/>
          </a:xfrm>
          <a:custGeom>
            <a:avLst/>
            <a:gdLst>
              <a:gd name="T0" fmla="*/ 0 w 21745"/>
              <a:gd name="T1" fmla="*/ 0 h 21600"/>
              <a:gd name="T2" fmla="*/ 2147483647 w 21745"/>
              <a:gd name="T3" fmla="*/ 2147483647 h 21600"/>
              <a:gd name="T4" fmla="*/ 1179876122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44055" name="Line 25"/>
          <p:cNvSpPr>
            <a:spLocks noChangeShapeType="1"/>
          </p:cNvSpPr>
          <p:nvPr/>
        </p:nvSpPr>
        <p:spPr bwMode="auto">
          <a:xfrm flipH="1">
            <a:off x="7594600" y="56530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6" name="Oval 26"/>
          <p:cNvSpPr>
            <a:spLocks noChangeArrowheads="1"/>
          </p:cNvSpPr>
          <p:nvPr/>
        </p:nvSpPr>
        <p:spPr bwMode="auto">
          <a:xfrm rot="-1860000">
            <a:off x="7872413" y="58388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44057" name="Line 27"/>
          <p:cNvSpPr>
            <a:spLocks noChangeShapeType="1"/>
          </p:cNvSpPr>
          <p:nvPr/>
        </p:nvSpPr>
        <p:spPr bwMode="auto">
          <a:xfrm flipV="1">
            <a:off x="7594600" y="60594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8" name="Rectangle 28"/>
          <p:cNvSpPr>
            <a:spLocks noGrp="1" noChangeArrowheads="1"/>
          </p:cNvSpPr>
          <p:nvPr>
            <p:ph type="title"/>
          </p:nvPr>
        </p:nvSpPr>
        <p:spPr>
          <a:noFill/>
        </p:spPr>
        <p:txBody>
          <a:bodyPr/>
          <a:lstStyle/>
          <a:p>
            <a:r>
              <a:rPr lang="en-US" smtClean="0"/>
              <a:t>Stereo image rectification</a:t>
            </a:r>
          </a:p>
        </p:txBody>
      </p:sp>
      <p:sp>
        <p:nvSpPr>
          <p:cNvPr id="416797" name="Rectangle 29"/>
          <p:cNvSpPr>
            <a:spLocks noGrp="1" noChangeArrowheads="1"/>
          </p:cNvSpPr>
          <p:nvPr>
            <p:ph type="body" idx="1"/>
          </p:nvPr>
        </p:nvSpPr>
        <p:spPr>
          <a:xfrm>
            <a:off x="76200" y="1219200"/>
            <a:ext cx="4191000" cy="5541963"/>
          </a:xfrm>
        </p:spPr>
        <p:txBody>
          <a:bodyPr>
            <a:normAutofit fontScale="92500" lnSpcReduction="10000"/>
          </a:bodyPr>
          <a:lstStyle/>
          <a:p>
            <a:pPr>
              <a:lnSpc>
                <a:spcPct val="80000"/>
              </a:lnSpc>
              <a:buFontTx/>
              <a:buChar char="•"/>
              <a:defRPr/>
            </a:pPr>
            <a:r>
              <a:rPr lang="en-US" sz="2800" dirty="0" err="1" smtClean="0"/>
              <a:t>Reproject</a:t>
            </a:r>
            <a:r>
              <a:rPr lang="en-US" sz="2800" dirty="0" smtClean="0"/>
              <a:t> image planes onto a common plane parallel to the line between camera centers</a:t>
            </a:r>
          </a:p>
          <a:p>
            <a:pPr>
              <a:lnSpc>
                <a:spcPct val="80000"/>
              </a:lnSpc>
              <a:buFontTx/>
              <a:buChar char="•"/>
              <a:defRPr/>
            </a:pPr>
            <a:endParaRPr lang="en-US" sz="2800" dirty="0" smtClean="0"/>
          </a:p>
          <a:p>
            <a:pPr>
              <a:lnSpc>
                <a:spcPct val="80000"/>
              </a:lnSpc>
              <a:buFontTx/>
              <a:buChar char="•"/>
              <a:defRPr/>
            </a:pPr>
            <a:r>
              <a:rPr lang="en-US" sz="2800" dirty="0" smtClean="0"/>
              <a:t>Pixel motion is horizontal after this transformation</a:t>
            </a:r>
          </a:p>
          <a:p>
            <a:pPr>
              <a:lnSpc>
                <a:spcPct val="80000"/>
              </a:lnSpc>
              <a:buFontTx/>
              <a:buChar char="•"/>
              <a:defRPr/>
            </a:pPr>
            <a:endParaRPr lang="en-US" sz="2800" dirty="0" smtClean="0"/>
          </a:p>
          <a:p>
            <a:pPr>
              <a:lnSpc>
                <a:spcPct val="80000"/>
              </a:lnSpc>
              <a:buFontTx/>
              <a:buChar char="•"/>
              <a:defRPr/>
            </a:pPr>
            <a:endParaRPr lang="en-US" sz="2800" dirty="0" smtClean="0"/>
          </a:p>
          <a:p>
            <a:pPr>
              <a:lnSpc>
                <a:spcPct val="80000"/>
              </a:lnSpc>
              <a:buFontTx/>
              <a:buChar char="•"/>
              <a:defRPr/>
            </a:pPr>
            <a:r>
              <a:rPr lang="en-US" sz="2800" dirty="0" smtClean="0"/>
              <a:t>Two </a:t>
            </a:r>
            <a:r>
              <a:rPr lang="en-US" sz="2800" dirty="0" err="1" smtClean="0"/>
              <a:t>homographies</a:t>
            </a:r>
            <a:r>
              <a:rPr lang="en-US" sz="2800" dirty="0" smtClean="0"/>
              <a:t> (3x3 transform), one for each input image </a:t>
            </a:r>
            <a:r>
              <a:rPr lang="en-US" sz="2800" dirty="0" err="1" smtClean="0"/>
              <a:t>reprojection</a:t>
            </a:r>
            <a:endParaRPr lang="en-US" sz="2800" dirty="0" smtClean="0"/>
          </a:p>
          <a:p>
            <a:pPr>
              <a:lnSpc>
                <a:spcPct val="80000"/>
              </a:lnSpc>
              <a:buFont typeface="Wingdings" pitchFamily="2" charset="2"/>
              <a:buChar char="Ø"/>
              <a:defRPr/>
            </a:pPr>
            <a:endParaRPr lang="en-US" sz="2000" dirty="0" smtClean="0"/>
          </a:p>
          <a:p>
            <a:pPr>
              <a:lnSpc>
                <a:spcPct val="80000"/>
              </a:lnSpc>
              <a:buFont typeface="Wingdings" pitchFamily="2" charset="2"/>
              <a:buChar char="Ø"/>
              <a:defRPr/>
            </a:pPr>
            <a:r>
              <a:rPr lang="en-US" sz="2000" dirty="0" smtClean="0"/>
              <a:t>C. Loop and Z. Zhang. </a:t>
            </a:r>
            <a:r>
              <a:rPr lang="en-US" sz="2000" dirty="0" smtClean="0">
                <a:hlinkClick r:id="rId3"/>
              </a:rPr>
              <a:t>Computing Rectifying </a:t>
            </a:r>
            <a:r>
              <a:rPr lang="en-US" sz="2000" dirty="0" err="1" smtClean="0">
                <a:hlinkClick r:id="rId3"/>
              </a:rPr>
              <a:t>Homographies</a:t>
            </a:r>
            <a:r>
              <a:rPr lang="en-US" sz="2000" dirty="0" smtClean="0">
                <a:hlinkClick r:id="rId3"/>
              </a:rPr>
              <a:t> for Stereo Vision</a:t>
            </a:r>
            <a:r>
              <a:rPr lang="en-US" sz="2000" dirty="0" smtClean="0"/>
              <a:t>. IEEE Conf. Computer Vision and Pattern Recognition, 1999</a:t>
            </a:r>
            <a:r>
              <a:rPr lang="en-US" sz="2400" dirty="0" smtClean="0"/>
              <a:t>.</a:t>
            </a:r>
          </a:p>
        </p:txBody>
      </p:sp>
      <p:sp>
        <p:nvSpPr>
          <p:cNvPr id="44060" name="Line 35"/>
          <p:cNvSpPr>
            <a:spLocks noChangeShapeType="1"/>
          </p:cNvSpPr>
          <p:nvPr/>
        </p:nvSpPr>
        <p:spPr bwMode="auto">
          <a:xfrm>
            <a:off x="5726113" y="2886075"/>
            <a:ext cx="1893887" cy="1046163"/>
          </a:xfrm>
          <a:prstGeom prst="line">
            <a:avLst/>
          </a:prstGeom>
          <a:noFill/>
          <a:ln w="12700">
            <a:solidFill>
              <a:schemeClr val="tx1"/>
            </a:solidFill>
            <a:prstDash val="dash"/>
            <a:round/>
            <a:headEnd/>
            <a:tailEnd/>
          </a:ln>
        </p:spPr>
        <p:txBody>
          <a:bodyPr/>
          <a:lstStyle/>
          <a:p>
            <a:endParaRPr lang="en-US"/>
          </a:p>
        </p:txBody>
      </p:sp>
      <p:sp>
        <p:nvSpPr>
          <p:cNvPr id="44061" name="Line 36"/>
          <p:cNvSpPr>
            <a:spLocks noChangeShapeType="1"/>
          </p:cNvSpPr>
          <p:nvPr/>
        </p:nvSpPr>
        <p:spPr bwMode="auto">
          <a:xfrm>
            <a:off x="5718175" y="4216400"/>
            <a:ext cx="1893888" cy="1046163"/>
          </a:xfrm>
          <a:prstGeom prst="line">
            <a:avLst/>
          </a:prstGeom>
          <a:noFill/>
          <a:ln w="12700">
            <a:solidFill>
              <a:schemeClr val="tx1"/>
            </a:solidFill>
            <a:prstDash val="dash"/>
            <a:round/>
            <a:headEnd/>
            <a:tailEnd/>
          </a:ln>
        </p:spPr>
        <p:txBody>
          <a:bodyPr/>
          <a:lstStyle/>
          <a:p>
            <a:endParaRPr lang="en-US"/>
          </a:p>
        </p:txBody>
      </p:sp>
      <p:sp>
        <p:nvSpPr>
          <p:cNvPr id="416798" name="Line 30"/>
          <p:cNvSpPr>
            <a:spLocks noChangeShapeType="1"/>
          </p:cNvSpPr>
          <p:nvPr/>
        </p:nvSpPr>
        <p:spPr bwMode="auto">
          <a:xfrm>
            <a:off x="4497388" y="2936875"/>
            <a:ext cx="1209675" cy="668338"/>
          </a:xfrm>
          <a:prstGeom prst="line">
            <a:avLst/>
          </a:prstGeom>
          <a:noFill/>
          <a:ln w="12700">
            <a:solidFill>
              <a:schemeClr val="tx1"/>
            </a:solidFill>
            <a:round/>
            <a:headEnd/>
            <a:tailEnd/>
          </a:ln>
        </p:spPr>
        <p:txBody>
          <a:bodyPr/>
          <a:lstStyle/>
          <a:p>
            <a:endParaRPr lang="en-US"/>
          </a:p>
        </p:txBody>
      </p:sp>
      <p:sp>
        <p:nvSpPr>
          <p:cNvPr id="416799" name="Line 31"/>
          <p:cNvSpPr>
            <a:spLocks noChangeShapeType="1"/>
          </p:cNvSpPr>
          <p:nvPr/>
        </p:nvSpPr>
        <p:spPr bwMode="auto">
          <a:xfrm>
            <a:off x="7629525" y="4683125"/>
            <a:ext cx="1209675" cy="668338"/>
          </a:xfrm>
          <a:prstGeom prst="line">
            <a:avLst/>
          </a:prstGeom>
          <a:noFill/>
          <a:ln w="12700">
            <a:solidFill>
              <a:schemeClr val="tx1"/>
            </a:solidFill>
            <a:round/>
            <a:headEnd/>
            <a:tailEnd/>
          </a:ln>
        </p:spPr>
        <p:txBody>
          <a:bodyPr/>
          <a:lstStyle/>
          <a:p>
            <a:endParaRPr lang="en-US"/>
          </a:p>
        </p:txBody>
      </p:sp>
      <p:sp>
        <p:nvSpPr>
          <p:cNvPr id="416806" name="Line 38"/>
          <p:cNvSpPr>
            <a:spLocks noChangeShapeType="1"/>
          </p:cNvSpPr>
          <p:nvPr/>
        </p:nvSpPr>
        <p:spPr bwMode="auto">
          <a:xfrm>
            <a:off x="5726113" y="3622675"/>
            <a:ext cx="1893887" cy="1046163"/>
          </a:xfrm>
          <a:prstGeom prst="line">
            <a:avLst/>
          </a:prstGeom>
          <a:noFill/>
          <a:ln w="12700">
            <a:solidFill>
              <a:schemeClr val="tx1"/>
            </a:solidFill>
            <a:prstDash val="dash"/>
            <a:round/>
            <a:headEnd/>
            <a:tailEnd/>
          </a:ln>
        </p:spPr>
        <p:txBody>
          <a:bodyPr/>
          <a:lstStyle/>
          <a:p>
            <a:endParaRPr lang="en-US"/>
          </a:p>
        </p:txBody>
      </p:sp>
      <p:sp>
        <p:nvSpPr>
          <p:cNvPr id="44065" name="Oval 14"/>
          <p:cNvSpPr>
            <a:spLocks noChangeArrowheads="1"/>
          </p:cNvSpPr>
          <p:nvPr/>
        </p:nvSpPr>
        <p:spPr bwMode="auto">
          <a:xfrm>
            <a:off x="7889875" y="4810125"/>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66" name="Oval 15"/>
          <p:cNvSpPr>
            <a:spLocks noChangeArrowheads="1"/>
          </p:cNvSpPr>
          <p:nvPr/>
        </p:nvSpPr>
        <p:spPr bwMode="auto">
          <a:xfrm>
            <a:off x="5314950" y="33782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Tree>
    <p:extLst>
      <p:ext uri="{BB962C8B-B14F-4D97-AF65-F5344CB8AC3E}">
        <p14:creationId xmlns:p14="http://schemas.microsoft.com/office/powerpoint/2010/main" val="39853804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6797">
                                            <p:txEl>
                                              <p:pRg st="0" end="0"/>
                                            </p:txEl>
                                          </p:spTgt>
                                        </p:tgtEl>
                                        <p:attrNameLst>
                                          <p:attrName>style.visibility</p:attrName>
                                        </p:attrNameLst>
                                      </p:cBhvr>
                                      <p:to>
                                        <p:strVal val="visible"/>
                                      </p:to>
                                    </p:set>
                                    <p:animEffect transition="in" filter="fade">
                                      <p:cBhvr>
                                        <p:cTn id="7" dur="500"/>
                                        <p:tgtEl>
                                          <p:spTgt spid="416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6798"/>
                                        </p:tgtEl>
                                        <p:attrNameLst>
                                          <p:attrName>style.visibility</p:attrName>
                                        </p:attrNameLst>
                                      </p:cBhvr>
                                      <p:to>
                                        <p:strVal val="visible"/>
                                      </p:to>
                                    </p:set>
                                    <p:animEffect transition="in" filter="fade">
                                      <p:cBhvr>
                                        <p:cTn id="12" dur="500"/>
                                        <p:tgtEl>
                                          <p:spTgt spid="416798"/>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416806"/>
                                        </p:tgtEl>
                                        <p:attrNameLst>
                                          <p:attrName>style.visibility</p:attrName>
                                        </p:attrNameLst>
                                      </p:cBhvr>
                                      <p:to>
                                        <p:strVal val="visible"/>
                                      </p:to>
                                    </p:set>
                                    <p:animEffect transition="in" filter="wipe(up)">
                                      <p:cBhvr>
                                        <p:cTn id="15" dur="500"/>
                                        <p:tgtEl>
                                          <p:spTgt spid="41680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6799"/>
                                        </p:tgtEl>
                                        <p:attrNameLst>
                                          <p:attrName>style.visibility</p:attrName>
                                        </p:attrNameLst>
                                      </p:cBhvr>
                                      <p:to>
                                        <p:strVal val="visible"/>
                                      </p:to>
                                    </p:set>
                                    <p:animEffect transition="in" filter="fade">
                                      <p:cBhvr>
                                        <p:cTn id="18" dur="500"/>
                                        <p:tgtEl>
                                          <p:spTgt spid="416799"/>
                                        </p:tgtEl>
                                      </p:cBhvr>
                                    </p:animEffect>
                                  </p:childTnLst>
                                </p:cTn>
                              </p:par>
                              <p:par>
                                <p:cTn id="19" presetID="10" presetClass="entr" presetSubtype="0" fill="hold" nodeType="withEffect">
                                  <p:stCondLst>
                                    <p:cond delay="2000"/>
                                  </p:stCondLst>
                                  <p:childTnLst>
                                    <p:set>
                                      <p:cBhvr>
                                        <p:cTn id="20" dur="1" fill="hold">
                                          <p:stCondLst>
                                            <p:cond delay="0"/>
                                          </p:stCondLst>
                                        </p:cTn>
                                        <p:tgtEl>
                                          <p:spTgt spid="416797">
                                            <p:txEl>
                                              <p:pRg st="2" end="2"/>
                                            </p:txEl>
                                          </p:spTgt>
                                        </p:tgtEl>
                                        <p:attrNameLst>
                                          <p:attrName>style.visibility</p:attrName>
                                        </p:attrNameLst>
                                      </p:cBhvr>
                                      <p:to>
                                        <p:strVal val="visible"/>
                                      </p:to>
                                    </p:set>
                                    <p:animEffect transition="in" filter="fade">
                                      <p:cBhvr>
                                        <p:cTn id="21" dur="500"/>
                                        <p:tgtEl>
                                          <p:spTgt spid="41679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6797">
                                            <p:txEl>
                                              <p:pRg st="5" end="5"/>
                                            </p:txEl>
                                          </p:spTgt>
                                        </p:tgtEl>
                                        <p:attrNameLst>
                                          <p:attrName>style.visibility</p:attrName>
                                        </p:attrNameLst>
                                      </p:cBhvr>
                                      <p:to>
                                        <p:strVal val="visible"/>
                                      </p:to>
                                    </p:set>
                                    <p:animEffect transition="in" filter="fade">
                                      <p:cBhvr>
                                        <p:cTn id="26" dur="500"/>
                                        <p:tgtEl>
                                          <p:spTgt spid="41679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6797">
                                            <p:txEl>
                                              <p:pRg st="7" end="7"/>
                                            </p:txEl>
                                          </p:spTgt>
                                        </p:tgtEl>
                                        <p:attrNameLst>
                                          <p:attrName>style.visibility</p:attrName>
                                        </p:attrNameLst>
                                      </p:cBhvr>
                                      <p:to>
                                        <p:strVal val="visible"/>
                                      </p:to>
                                    </p:set>
                                    <p:animEffect transition="in" filter="fade">
                                      <p:cBhvr>
                                        <p:cTn id="31" dur="500"/>
                                        <p:tgtEl>
                                          <p:spTgt spid="4167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8" grpId="0" animBg="1"/>
      <p:bldP spid="416799" grpId="0" animBg="1"/>
      <p:bldP spid="4168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de-DE"/>
              <a:t>Planar rectification</a:t>
            </a:r>
            <a:endParaRPr lang="en-GB"/>
          </a:p>
        </p:txBody>
      </p:sp>
      <p:sp>
        <p:nvSpPr>
          <p:cNvPr id="655363" name="AutoShape 3"/>
          <p:cNvSpPr>
            <a:spLocks noChangeArrowheads="1"/>
          </p:cNvSpPr>
          <p:nvPr/>
        </p:nvSpPr>
        <p:spPr bwMode="auto">
          <a:xfrm rot="-5400000">
            <a:off x="1559719" y="2513807"/>
            <a:ext cx="4479925" cy="2408237"/>
          </a:xfrm>
          <a:prstGeom prst="parallelogram">
            <a:avLst>
              <a:gd name="adj" fmla="val 9819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55364" name="Group 4"/>
          <p:cNvGrpSpPr>
            <a:grpSpLocks/>
          </p:cNvGrpSpPr>
          <p:nvPr/>
        </p:nvGrpSpPr>
        <p:grpSpPr bwMode="auto">
          <a:xfrm>
            <a:off x="2349500" y="2373313"/>
            <a:ext cx="2522538" cy="2794000"/>
            <a:chOff x="1816" y="1885"/>
            <a:chExt cx="1589" cy="1760"/>
          </a:xfrm>
        </p:grpSpPr>
        <p:sp>
          <p:nvSpPr>
            <p:cNvPr id="655365" name="AutoShape 5"/>
            <p:cNvSpPr>
              <a:spLocks noChangeArrowheads="1"/>
            </p:cNvSpPr>
            <p:nvPr/>
          </p:nvSpPr>
          <p:spPr bwMode="auto">
            <a:xfrm rot="-16200000">
              <a:off x="1492" y="2209"/>
              <a:ext cx="780" cy="132"/>
            </a:xfrm>
            <a:prstGeom prst="parallelogram">
              <a:avLst>
                <a:gd name="adj" fmla="val 254994"/>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6" name="AutoShape 6"/>
            <p:cNvSpPr>
              <a:spLocks noChangeArrowheads="1"/>
            </p:cNvSpPr>
            <p:nvPr/>
          </p:nvSpPr>
          <p:spPr bwMode="auto">
            <a:xfrm rot="-16200000">
              <a:off x="2805" y="3045"/>
              <a:ext cx="629" cy="571"/>
            </a:xfrm>
            <a:prstGeom prst="parallelogram">
              <a:avLst>
                <a:gd name="adj" fmla="val 33409"/>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55367" name="AutoShape 7"/>
          <p:cNvSpPr>
            <a:spLocks noChangeArrowheads="1"/>
          </p:cNvSpPr>
          <p:nvPr/>
        </p:nvSpPr>
        <p:spPr bwMode="auto">
          <a:xfrm rot="20053909" flipH="1">
            <a:off x="2343150" y="2060575"/>
            <a:ext cx="3511550" cy="3206750"/>
          </a:xfrm>
          <a:prstGeom prst="parallelogram">
            <a:avLst>
              <a:gd name="adj" fmla="val 3539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8" name="Oval 8"/>
          <p:cNvSpPr>
            <a:spLocks noChangeArrowheads="1"/>
          </p:cNvSpPr>
          <p:nvPr/>
        </p:nvSpPr>
        <p:spPr bwMode="auto">
          <a:xfrm>
            <a:off x="1822450" y="2973388"/>
            <a:ext cx="31750" cy="317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9" name="Oval 9"/>
          <p:cNvSpPr>
            <a:spLocks noChangeArrowheads="1"/>
          </p:cNvSpPr>
          <p:nvPr/>
        </p:nvSpPr>
        <p:spPr bwMode="auto">
          <a:xfrm>
            <a:off x="4217988" y="5367338"/>
            <a:ext cx="31750" cy="317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70" name="Freeform 10"/>
          <p:cNvSpPr>
            <a:spLocks/>
          </p:cNvSpPr>
          <p:nvPr/>
        </p:nvSpPr>
        <p:spPr bwMode="auto">
          <a:xfrm>
            <a:off x="1827213" y="2381250"/>
            <a:ext cx="4581525" cy="3001963"/>
          </a:xfrm>
          <a:custGeom>
            <a:avLst/>
            <a:gdLst>
              <a:gd name="T0" fmla="*/ 0 w 3312"/>
              <a:gd name="T1" fmla="*/ 432 h 2160"/>
              <a:gd name="T2" fmla="*/ 1584 w 3312"/>
              <a:gd name="T3" fmla="*/ 0 h 2160"/>
              <a:gd name="T4" fmla="*/ 3312 w 3312"/>
              <a:gd name="T5" fmla="*/ 1728 h 2160"/>
              <a:gd name="T6" fmla="*/ 1728 w 3312"/>
              <a:gd name="T7" fmla="*/ 2160 h 2160"/>
            </a:gdLst>
            <a:ahLst/>
            <a:cxnLst>
              <a:cxn ang="0">
                <a:pos x="T0" y="T1"/>
              </a:cxn>
              <a:cxn ang="0">
                <a:pos x="T2" y="T3"/>
              </a:cxn>
              <a:cxn ang="0">
                <a:pos x="T4" y="T5"/>
              </a:cxn>
              <a:cxn ang="0">
                <a:pos x="T6" y="T7"/>
              </a:cxn>
            </a:cxnLst>
            <a:rect l="0" t="0" r="r" b="b"/>
            <a:pathLst>
              <a:path w="3312" h="2160">
                <a:moveTo>
                  <a:pt x="0" y="432"/>
                </a:moveTo>
                <a:lnTo>
                  <a:pt x="1584" y="0"/>
                </a:lnTo>
                <a:lnTo>
                  <a:pt x="3312" y="1728"/>
                </a:lnTo>
                <a:lnTo>
                  <a:pt x="1728" y="216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1" name="Freeform 11"/>
          <p:cNvSpPr>
            <a:spLocks/>
          </p:cNvSpPr>
          <p:nvPr/>
        </p:nvSpPr>
        <p:spPr bwMode="auto">
          <a:xfrm>
            <a:off x="1827213" y="2706688"/>
            <a:ext cx="4573587" cy="2676525"/>
          </a:xfrm>
          <a:custGeom>
            <a:avLst/>
            <a:gdLst>
              <a:gd name="T0" fmla="*/ 0 w 3306"/>
              <a:gd name="T1" fmla="*/ 198 h 1926"/>
              <a:gd name="T2" fmla="*/ 1566 w 3306"/>
              <a:gd name="T3" fmla="*/ 0 h 1926"/>
              <a:gd name="T4" fmla="*/ 3306 w 3306"/>
              <a:gd name="T5" fmla="*/ 1728 h 1926"/>
              <a:gd name="T6" fmla="*/ 1728 w 3306"/>
              <a:gd name="T7" fmla="*/ 1926 h 1926"/>
            </a:gdLst>
            <a:ahLst/>
            <a:cxnLst>
              <a:cxn ang="0">
                <a:pos x="T0" y="T1"/>
              </a:cxn>
              <a:cxn ang="0">
                <a:pos x="T2" y="T3"/>
              </a:cxn>
              <a:cxn ang="0">
                <a:pos x="T4" y="T5"/>
              </a:cxn>
              <a:cxn ang="0">
                <a:pos x="T6" y="T7"/>
              </a:cxn>
            </a:cxnLst>
            <a:rect l="0" t="0" r="r" b="b"/>
            <a:pathLst>
              <a:path w="3306" h="1926">
                <a:moveTo>
                  <a:pt x="0" y="198"/>
                </a:moveTo>
                <a:lnTo>
                  <a:pt x="1566" y="0"/>
                </a:lnTo>
                <a:lnTo>
                  <a:pt x="3306" y="1728"/>
                </a:lnTo>
                <a:lnTo>
                  <a:pt x="1728" y="192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2" name="Freeform 12"/>
          <p:cNvSpPr>
            <a:spLocks/>
          </p:cNvSpPr>
          <p:nvPr/>
        </p:nvSpPr>
        <p:spPr bwMode="auto">
          <a:xfrm>
            <a:off x="1827213" y="2989263"/>
            <a:ext cx="4448175" cy="2401887"/>
          </a:xfrm>
          <a:custGeom>
            <a:avLst/>
            <a:gdLst>
              <a:gd name="T0" fmla="*/ 0 w 3216"/>
              <a:gd name="T1" fmla="*/ 0 h 1728"/>
              <a:gd name="T2" fmla="*/ 1518 w 3216"/>
              <a:gd name="T3" fmla="*/ 30 h 1728"/>
              <a:gd name="T4" fmla="*/ 3216 w 3216"/>
              <a:gd name="T5" fmla="*/ 1716 h 1728"/>
              <a:gd name="T6" fmla="*/ 1728 w 3216"/>
              <a:gd name="T7" fmla="*/ 1728 h 1728"/>
            </a:gdLst>
            <a:ahLst/>
            <a:cxnLst>
              <a:cxn ang="0">
                <a:pos x="T0" y="T1"/>
              </a:cxn>
              <a:cxn ang="0">
                <a:pos x="T2" y="T3"/>
              </a:cxn>
              <a:cxn ang="0">
                <a:pos x="T4" y="T5"/>
              </a:cxn>
              <a:cxn ang="0">
                <a:pos x="T6" y="T7"/>
              </a:cxn>
            </a:cxnLst>
            <a:rect l="0" t="0" r="r" b="b"/>
            <a:pathLst>
              <a:path w="3216" h="1728">
                <a:moveTo>
                  <a:pt x="0" y="0"/>
                </a:moveTo>
                <a:lnTo>
                  <a:pt x="1518" y="30"/>
                </a:lnTo>
                <a:lnTo>
                  <a:pt x="3216" y="1716"/>
                </a:lnTo>
                <a:lnTo>
                  <a:pt x="1728" y="172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655373" name="Group 13"/>
          <p:cNvGrpSpPr>
            <a:grpSpLocks/>
          </p:cNvGrpSpPr>
          <p:nvPr/>
        </p:nvGrpSpPr>
        <p:grpSpPr bwMode="auto">
          <a:xfrm>
            <a:off x="1828800" y="1981200"/>
            <a:ext cx="3121025" cy="3397250"/>
            <a:chOff x="1488" y="1638"/>
            <a:chExt cx="1966" cy="2140"/>
          </a:xfrm>
        </p:grpSpPr>
        <p:grpSp>
          <p:nvGrpSpPr>
            <p:cNvPr id="655374" name="Group 14"/>
            <p:cNvGrpSpPr>
              <a:grpSpLocks/>
            </p:cNvGrpSpPr>
            <p:nvPr/>
          </p:nvGrpSpPr>
          <p:grpSpPr bwMode="auto">
            <a:xfrm>
              <a:off x="1488" y="1638"/>
              <a:ext cx="1053" cy="1481"/>
              <a:chOff x="1488" y="1638"/>
              <a:chExt cx="1053" cy="1481"/>
            </a:xfrm>
          </p:grpSpPr>
          <p:sp>
            <p:nvSpPr>
              <p:cNvPr id="655375" name="Freeform 15"/>
              <p:cNvSpPr>
                <a:spLocks/>
              </p:cNvSpPr>
              <p:nvPr/>
            </p:nvSpPr>
            <p:spPr bwMode="auto">
              <a:xfrm>
                <a:off x="2026" y="1638"/>
                <a:ext cx="505" cy="1478"/>
              </a:xfrm>
              <a:custGeom>
                <a:avLst/>
                <a:gdLst>
                  <a:gd name="T0" fmla="*/ 0 w 579"/>
                  <a:gd name="T1" fmla="*/ 0 h 1689"/>
                  <a:gd name="T2" fmla="*/ 579 w 579"/>
                  <a:gd name="T3" fmla="*/ 588 h 1689"/>
                  <a:gd name="T4" fmla="*/ 579 w 579"/>
                  <a:gd name="T5" fmla="*/ 1689 h 1689"/>
                  <a:gd name="T6" fmla="*/ 3 w 579"/>
                  <a:gd name="T7" fmla="*/ 837 h 1689"/>
                  <a:gd name="T8" fmla="*/ 0 w 579"/>
                  <a:gd name="T9" fmla="*/ 0 h 1689"/>
                </a:gdLst>
                <a:ahLst/>
                <a:cxnLst>
                  <a:cxn ang="0">
                    <a:pos x="T0" y="T1"/>
                  </a:cxn>
                  <a:cxn ang="0">
                    <a:pos x="T2" y="T3"/>
                  </a:cxn>
                  <a:cxn ang="0">
                    <a:pos x="T4" y="T5"/>
                  </a:cxn>
                  <a:cxn ang="0">
                    <a:pos x="T6" y="T7"/>
                  </a:cxn>
                  <a:cxn ang="0">
                    <a:pos x="T8" y="T9"/>
                  </a:cxn>
                </a:cxnLst>
                <a:rect l="0" t="0" r="r" b="b"/>
                <a:pathLst>
                  <a:path w="579" h="1689">
                    <a:moveTo>
                      <a:pt x="0" y="0"/>
                    </a:moveTo>
                    <a:lnTo>
                      <a:pt x="579" y="588"/>
                    </a:lnTo>
                    <a:lnTo>
                      <a:pt x="579" y="1689"/>
                    </a:lnTo>
                    <a:lnTo>
                      <a:pt x="3" y="837"/>
                    </a:lnTo>
                    <a:lnTo>
                      <a:pt x="0" y="0"/>
                    </a:lnTo>
                    <a:close/>
                  </a:path>
                </a:pathLst>
              </a:cu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6" name="Freeform 16"/>
              <p:cNvSpPr>
                <a:spLocks/>
              </p:cNvSpPr>
              <p:nvPr/>
            </p:nvSpPr>
            <p:spPr bwMode="auto">
              <a:xfrm>
                <a:off x="1495" y="1646"/>
                <a:ext cx="528" cy="625"/>
              </a:xfrm>
              <a:custGeom>
                <a:avLst/>
                <a:gdLst>
                  <a:gd name="T0" fmla="*/ 0 w 606"/>
                  <a:gd name="T1" fmla="*/ 714 h 714"/>
                  <a:gd name="T2" fmla="*/ 606 w 606"/>
                  <a:gd name="T3" fmla="*/ 0 h 714"/>
                </a:gdLst>
                <a:ahLst/>
                <a:cxnLst>
                  <a:cxn ang="0">
                    <a:pos x="T0" y="T1"/>
                  </a:cxn>
                  <a:cxn ang="0">
                    <a:pos x="T2" y="T3"/>
                  </a:cxn>
                </a:cxnLst>
                <a:rect l="0" t="0" r="r" b="b"/>
                <a:pathLst>
                  <a:path w="606" h="714">
                    <a:moveTo>
                      <a:pt x="0" y="714"/>
                    </a:moveTo>
                    <a:lnTo>
                      <a:pt x="606"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7" name="Freeform 17"/>
              <p:cNvSpPr>
                <a:spLocks/>
              </p:cNvSpPr>
              <p:nvPr/>
            </p:nvSpPr>
            <p:spPr bwMode="auto">
              <a:xfrm>
                <a:off x="1488" y="2270"/>
                <a:ext cx="1043" cy="849"/>
              </a:xfrm>
              <a:custGeom>
                <a:avLst/>
                <a:gdLst>
                  <a:gd name="T0" fmla="*/ 0 w 1196"/>
                  <a:gd name="T1" fmla="*/ 0 h 970"/>
                  <a:gd name="T2" fmla="*/ 1196 w 1196"/>
                  <a:gd name="T3" fmla="*/ 970 h 970"/>
                </a:gdLst>
                <a:ahLst/>
                <a:cxnLst>
                  <a:cxn ang="0">
                    <a:pos x="T0" y="T1"/>
                  </a:cxn>
                  <a:cxn ang="0">
                    <a:pos x="T2" y="T3"/>
                  </a:cxn>
                </a:cxnLst>
                <a:rect l="0" t="0" r="r" b="b"/>
                <a:pathLst>
                  <a:path w="1196" h="970">
                    <a:moveTo>
                      <a:pt x="0" y="0"/>
                    </a:moveTo>
                    <a:lnTo>
                      <a:pt x="1196" y="97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8" name="Freeform 18"/>
              <p:cNvSpPr>
                <a:spLocks/>
              </p:cNvSpPr>
              <p:nvPr/>
            </p:nvSpPr>
            <p:spPr bwMode="auto">
              <a:xfrm>
                <a:off x="1493" y="2273"/>
                <a:ext cx="541" cy="95"/>
              </a:xfrm>
              <a:custGeom>
                <a:avLst/>
                <a:gdLst>
                  <a:gd name="T0" fmla="*/ 0 w 621"/>
                  <a:gd name="T1" fmla="*/ 0 h 108"/>
                  <a:gd name="T2" fmla="*/ 621 w 621"/>
                  <a:gd name="T3" fmla="*/ 108 h 108"/>
                </a:gdLst>
                <a:ahLst/>
                <a:cxnLst>
                  <a:cxn ang="0">
                    <a:pos x="T0" y="T1"/>
                  </a:cxn>
                  <a:cxn ang="0">
                    <a:pos x="T2" y="T3"/>
                  </a:cxn>
                </a:cxnLst>
                <a:rect l="0" t="0" r="r" b="b"/>
                <a:pathLst>
                  <a:path w="621" h="108">
                    <a:moveTo>
                      <a:pt x="0" y="0"/>
                    </a:moveTo>
                    <a:lnTo>
                      <a:pt x="621" y="108"/>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9" name="Freeform 19"/>
              <p:cNvSpPr>
                <a:spLocks/>
              </p:cNvSpPr>
              <p:nvPr/>
            </p:nvSpPr>
            <p:spPr bwMode="auto">
              <a:xfrm>
                <a:off x="1495" y="2155"/>
                <a:ext cx="1046" cy="116"/>
              </a:xfrm>
              <a:custGeom>
                <a:avLst/>
                <a:gdLst>
                  <a:gd name="T0" fmla="*/ 0 w 1200"/>
                  <a:gd name="T1" fmla="*/ 132 h 132"/>
                  <a:gd name="T2" fmla="*/ 1200 w 1200"/>
                  <a:gd name="T3" fmla="*/ 0 h 132"/>
                </a:gdLst>
                <a:ahLst/>
                <a:cxnLst>
                  <a:cxn ang="0">
                    <a:pos x="T0" y="T1"/>
                  </a:cxn>
                  <a:cxn ang="0">
                    <a:pos x="T2" y="T3"/>
                  </a:cxn>
                </a:cxnLst>
                <a:rect l="0" t="0" r="r" b="b"/>
                <a:pathLst>
                  <a:path w="1200" h="132">
                    <a:moveTo>
                      <a:pt x="0" y="132"/>
                    </a:moveTo>
                    <a:lnTo>
                      <a:pt x="120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55380" name="Group 20"/>
            <p:cNvGrpSpPr>
              <a:grpSpLocks/>
            </p:cNvGrpSpPr>
            <p:nvPr/>
          </p:nvGrpSpPr>
          <p:grpSpPr bwMode="auto">
            <a:xfrm>
              <a:off x="2680" y="2334"/>
              <a:ext cx="774" cy="1444"/>
              <a:chOff x="2680" y="2334"/>
              <a:chExt cx="774" cy="1444"/>
            </a:xfrm>
          </p:grpSpPr>
          <p:sp>
            <p:nvSpPr>
              <p:cNvPr id="655381" name="Freeform 21"/>
              <p:cNvSpPr>
                <a:spLocks/>
              </p:cNvSpPr>
              <p:nvPr/>
            </p:nvSpPr>
            <p:spPr bwMode="auto">
              <a:xfrm>
                <a:off x="3006" y="3615"/>
                <a:ext cx="448" cy="163"/>
              </a:xfrm>
              <a:custGeom>
                <a:avLst/>
                <a:gdLst>
                  <a:gd name="T0" fmla="*/ 0 w 513"/>
                  <a:gd name="T1" fmla="*/ 186 h 186"/>
                  <a:gd name="T2" fmla="*/ 513 w 513"/>
                  <a:gd name="T3" fmla="*/ 0 h 186"/>
                </a:gdLst>
                <a:ahLst/>
                <a:cxnLst>
                  <a:cxn ang="0">
                    <a:pos x="T0" y="T1"/>
                  </a:cxn>
                  <a:cxn ang="0">
                    <a:pos x="T2" y="T3"/>
                  </a:cxn>
                </a:cxnLst>
                <a:rect l="0" t="0" r="r" b="b"/>
                <a:pathLst>
                  <a:path w="513" h="186">
                    <a:moveTo>
                      <a:pt x="0" y="186"/>
                    </a:moveTo>
                    <a:lnTo>
                      <a:pt x="513"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2" name="Freeform 22"/>
              <p:cNvSpPr>
                <a:spLocks/>
              </p:cNvSpPr>
              <p:nvPr/>
            </p:nvSpPr>
            <p:spPr bwMode="auto">
              <a:xfrm>
                <a:off x="3017" y="3148"/>
                <a:ext cx="426" cy="630"/>
              </a:xfrm>
              <a:custGeom>
                <a:avLst/>
                <a:gdLst>
                  <a:gd name="T0" fmla="*/ 0 w 489"/>
                  <a:gd name="T1" fmla="*/ 720 h 720"/>
                  <a:gd name="T2" fmla="*/ 489 w 489"/>
                  <a:gd name="T3" fmla="*/ 0 h 720"/>
                </a:gdLst>
                <a:ahLst/>
                <a:cxnLst>
                  <a:cxn ang="0">
                    <a:pos x="T0" y="T1"/>
                  </a:cxn>
                  <a:cxn ang="0">
                    <a:pos x="T2" y="T3"/>
                  </a:cxn>
                </a:cxnLst>
                <a:rect l="0" t="0" r="r" b="b"/>
                <a:pathLst>
                  <a:path w="489" h="720">
                    <a:moveTo>
                      <a:pt x="0" y="720"/>
                    </a:moveTo>
                    <a:lnTo>
                      <a:pt x="489"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3" name="Freeform 23"/>
              <p:cNvSpPr>
                <a:spLocks/>
              </p:cNvSpPr>
              <p:nvPr/>
            </p:nvSpPr>
            <p:spPr bwMode="auto">
              <a:xfrm>
                <a:off x="2685" y="3200"/>
                <a:ext cx="327" cy="578"/>
              </a:xfrm>
              <a:custGeom>
                <a:avLst/>
                <a:gdLst>
                  <a:gd name="T0" fmla="*/ 375 w 375"/>
                  <a:gd name="T1" fmla="*/ 660 h 660"/>
                  <a:gd name="T2" fmla="*/ 0 w 375"/>
                  <a:gd name="T3" fmla="*/ 0 h 660"/>
                </a:gdLst>
                <a:ahLst/>
                <a:cxnLst>
                  <a:cxn ang="0">
                    <a:pos x="T0" y="T1"/>
                  </a:cxn>
                  <a:cxn ang="0">
                    <a:pos x="T2" y="T3"/>
                  </a:cxn>
                </a:cxnLst>
                <a:rect l="0" t="0" r="r" b="b"/>
                <a:pathLst>
                  <a:path w="375" h="660">
                    <a:moveTo>
                      <a:pt x="375" y="660"/>
                    </a:moveTo>
                    <a:lnTo>
                      <a:pt x="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4" name="Freeform 24"/>
              <p:cNvSpPr>
                <a:spLocks/>
              </p:cNvSpPr>
              <p:nvPr/>
            </p:nvSpPr>
            <p:spPr bwMode="auto">
              <a:xfrm>
                <a:off x="2680" y="2344"/>
                <a:ext cx="337" cy="1434"/>
              </a:xfrm>
              <a:custGeom>
                <a:avLst/>
                <a:gdLst>
                  <a:gd name="T0" fmla="*/ 387 w 387"/>
                  <a:gd name="T1" fmla="*/ 1638 h 1638"/>
                  <a:gd name="T2" fmla="*/ 0 w 387"/>
                  <a:gd name="T3" fmla="*/ 0 h 1638"/>
                </a:gdLst>
                <a:ahLst/>
                <a:cxnLst>
                  <a:cxn ang="0">
                    <a:pos x="T0" y="T1"/>
                  </a:cxn>
                  <a:cxn ang="0">
                    <a:pos x="T2" y="T3"/>
                  </a:cxn>
                </a:cxnLst>
                <a:rect l="0" t="0" r="r" b="b"/>
                <a:pathLst>
                  <a:path w="387" h="1638">
                    <a:moveTo>
                      <a:pt x="387" y="1638"/>
                    </a:moveTo>
                    <a:lnTo>
                      <a:pt x="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5" name="Freeform 25"/>
              <p:cNvSpPr>
                <a:spLocks/>
              </p:cNvSpPr>
              <p:nvPr/>
            </p:nvSpPr>
            <p:spPr bwMode="auto">
              <a:xfrm>
                <a:off x="2680" y="2334"/>
                <a:ext cx="768" cy="1286"/>
              </a:xfrm>
              <a:custGeom>
                <a:avLst/>
                <a:gdLst>
                  <a:gd name="T0" fmla="*/ 0 w 882"/>
                  <a:gd name="T1" fmla="*/ 0 h 1470"/>
                  <a:gd name="T2" fmla="*/ 882 w 882"/>
                  <a:gd name="T3" fmla="*/ 942 h 1470"/>
                  <a:gd name="T4" fmla="*/ 882 w 882"/>
                  <a:gd name="T5" fmla="*/ 1470 h 1470"/>
                  <a:gd name="T6" fmla="*/ 0 w 882"/>
                  <a:gd name="T7" fmla="*/ 966 h 1470"/>
                  <a:gd name="T8" fmla="*/ 0 w 882"/>
                  <a:gd name="T9" fmla="*/ 0 h 1470"/>
                </a:gdLst>
                <a:ahLst/>
                <a:cxnLst>
                  <a:cxn ang="0">
                    <a:pos x="T0" y="T1"/>
                  </a:cxn>
                  <a:cxn ang="0">
                    <a:pos x="T2" y="T3"/>
                  </a:cxn>
                  <a:cxn ang="0">
                    <a:pos x="T4" y="T5"/>
                  </a:cxn>
                  <a:cxn ang="0">
                    <a:pos x="T6" y="T7"/>
                  </a:cxn>
                  <a:cxn ang="0">
                    <a:pos x="T8" y="T9"/>
                  </a:cxn>
                </a:cxnLst>
                <a:rect l="0" t="0" r="r" b="b"/>
                <a:pathLst>
                  <a:path w="882" h="1470">
                    <a:moveTo>
                      <a:pt x="0" y="0"/>
                    </a:moveTo>
                    <a:lnTo>
                      <a:pt x="882" y="942"/>
                    </a:lnTo>
                    <a:lnTo>
                      <a:pt x="882" y="1470"/>
                    </a:lnTo>
                    <a:lnTo>
                      <a:pt x="0" y="966"/>
                    </a:lnTo>
                    <a:lnTo>
                      <a:pt x="0" y="0"/>
                    </a:lnTo>
                    <a:close/>
                  </a:path>
                </a:pathLst>
              </a:cu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655386" name="Group 26"/>
          <p:cNvGrpSpPr>
            <a:grpSpLocks/>
          </p:cNvGrpSpPr>
          <p:nvPr/>
        </p:nvGrpSpPr>
        <p:grpSpPr bwMode="auto">
          <a:xfrm>
            <a:off x="2592388" y="2619375"/>
            <a:ext cx="2422525" cy="2767013"/>
            <a:chOff x="1969" y="2040"/>
            <a:chExt cx="1526" cy="1743"/>
          </a:xfrm>
        </p:grpSpPr>
        <p:sp>
          <p:nvSpPr>
            <p:cNvPr id="655387" name="Line 27"/>
            <p:cNvSpPr>
              <a:spLocks noChangeShapeType="1"/>
            </p:cNvSpPr>
            <p:nvPr/>
          </p:nvSpPr>
          <p:spPr bwMode="auto">
            <a:xfrm>
              <a:off x="1969" y="2040"/>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8" name="Line 28"/>
            <p:cNvSpPr>
              <a:spLocks noChangeShapeType="1"/>
            </p:cNvSpPr>
            <p:nvPr/>
          </p:nvSpPr>
          <p:spPr bwMode="auto">
            <a:xfrm>
              <a:off x="1969" y="2134"/>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9" name="Line 29"/>
            <p:cNvSpPr>
              <a:spLocks noChangeShapeType="1"/>
            </p:cNvSpPr>
            <p:nvPr/>
          </p:nvSpPr>
          <p:spPr bwMode="auto">
            <a:xfrm>
              <a:off x="1969" y="2208"/>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90" name="Line 30"/>
            <p:cNvSpPr>
              <a:spLocks noChangeShapeType="1"/>
            </p:cNvSpPr>
            <p:nvPr/>
          </p:nvSpPr>
          <p:spPr bwMode="auto">
            <a:xfrm>
              <a:off x="1969" y="2276"/>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55391" name="Text Box 31"/>
          <p:cNvSpPr txBox="1">
            <a:spLocks noChangeArrowheads="1"/>
          </p:cNvSpPr>
          <p:nvPr/>
        </p:nvSpPr>
        <p:spPr bwMode="auto">
          <a:xfrm>
            <a:off x="152400" y="5181600"/>
            <a:ext cx="391891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sz="2000" dirty="0">
                <a:effectLst>
                  <a:outerShdw blurRad="38100" dist="38100" dir="2700000" algn="tl">
                    <a:srgbClr val="DDDDDD"/>
                  </a:outerShdw>
                </a:effectLst>
                <a:latin typeface="Arial" charset="0"/>
              </a:rPr>
              <a:t>Bring </a:t>
            </a:r>
            <a:r>
              <a:rPr lang="de-DE" sz="2000" dirty="0" err="1">
                <a:effectLst>
                  <a:outerShdw blurRad="38100" dist="38100" dir="2700000" algn="tl">
                    <a:srgbClr val="DDDDDD"/>
                  </a:outerShdw>
                </a:effectLst>
                <a:latin typeface="Arial" charset="0"/>
              </a:rPr>
              <a:t>two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views</a:t>
            </a:r>
            <a:r>
              <a:rPr lang="de-DE" sz="2000" dirty="0">
                <a:effectLst>
                  <a:outerShdw blurRad="38100" dist="38100" dir="2700000" algn="tl">
                    <a:srgbClr val="DDDDDD"/>
                  </a:outerShdw>
                </a:effectLst>
                <a:latin typeface="Arial" charset="0"/>
              </a:rPr>
              <a:t> </a:t>
            </a:r>
          </a:p>
          <a:p>
            <a:pPr eaLnBrk="0" hangingPunct="0"/>
            <a:r>
              <a:rPr lang="de-DE" sz="2000" dirty="0" err="1">
                <a:effectLst>
                  <a:outerShdw blurRad="38100" dist="38100" dir="2700000" algn="tl">
                    <a:srgbClr val="DDDDDD"/>
                  </a:outerShdw>
                </a:effectLst>
                <a:latin typeface="Arial" charset="0"/>
              </a:rPr>
              <a:t>to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standard</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stereo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setup</a:t>
            </a:r>
            <a:endParaRPr lang="de-DE" sz="2000" dirty="0">
              <a:effectLst>
                <a:outerShdw blurRad="38100" dist="38100" dir="2700000" algn="tl">
                  <a:srgbClr val="DDDDDD"/>
                </a:outerShdw>
              </a:effectLst>
              <a:latin typeface="Arial" charset="0"/>
            </a:endParaRPr>
          </a:p>
          <a:p>
            <a:pPr eaLnBrk="0" hangingPunct="0"/>
            <a:r>
              <a:rPr lang="de-DE" sz="2000" dirty="0">
                <a:solidFill>
                  <a:schemeClr val="tx2"/>
                </a:solidFill>
                <a:latin typeface="Arial" charset="0"/>
              </a:rPr>
              <a:t>(</a:t>
            </a:r>
            <a:r>
              <a:rPr lang="de-DE" sz="2000" dirty="0" err="1">
                <a:solidFill>
                  <a:schemeClr val="tx2"/>
                </a:solidFill>
                <a:latin typeface="Arial" charset="0"/>
              </a:rPr>
              <a:t>moves</a:t>
            </a:r>
            <a:r>
              <a:rPr lang="de-DE" sz="2000" dirty="0">
                <a:solidFill>
                  <a:schemeClr val="tx2"/>
                </a:solidFill>
                <a:latin typeface="Arial" charset="0"/>
              </a:rPr>
              <a:t> </a:t>
            </a:r>
            <a:r>
              <a:rPr lang="de-DE" sz="2000" dirty="0" err="1" smtClean="0">
                <a:solidFill>
                  <a:schemeClr val="tx2"/>
                </a:solidFill>
                <a:latin typeface="Arial" charset="0"/>
              </a:rPr>
              <a:t>epipole</a:t>
            </a:r>
            <a:r>
              <a:rPr lang="de-DE" sz="2000" dirty="0" smtClean="0">
                <a:solidFill>
                  <a:schemeClr val="tx2"/>
                </a:solidFill>
                <a:latin typeface="Arial" charset="0"/>
              </a:rPr>
              <a:t> (on </a:t>
            </a:r>
            <a:r>
              <a:rPr lang="de-DE" sz="2000" dirty="0" err="1" smtClean="0">
                <a:solidFill>
                  <a:schemeClr val="tx2"/>
                </a:solidFill>
                <a:latin typeface="Arial" charset="0"/>
              </a:rPr>
              <a:t>image</a:t>
            </a:r>
            <a:r>
              <a:rPr lang="de-DE" sz="2000" dirty="0" smtClean="0">
                <a:solidFill>
                  <a:schemeClr val="tx2"/>
                </a:solidFill>
                <a:latin typeface="Arial" charset="0"/>
              </a:rPr>
              <a:t>) </a:t>
            </a:r>
            <a:r>
              <a:rPr lang="de-DE" sz="2000" dirty="0" err="1">
                <a:solidFill>
                  <a:schemeClr val="tx2"/>
                </a:solidFill>
                <a:latin typeface="Arial" charset="0"/>
              </a:rPr>
              <a:t>to</a:t>
            </a:r>
            <a:r>
              <a:rPr lang="de-DE" sz="2000" dirty="0">
                <a:solidFill>
                  <a:schemeClr val="tx2"/>
                </a:solidFill>
                <a:latin typeface="Arial" charset="0"/>
              </a:rPr>
              <a:t> </a:t>
            </a:r>
            <a:r>
              <a:rPr lang="de-DE" sz="2800" dirty="0">
                <a:solidFill>
                  <a:schemeClr val="tx2"/>
                </a:solidFill>
                <a:latin typeface="Arial" charset="0"/>
                <a:sym typeface="Symbol" charset="0"/>
              </a:rPr>
              <a:t></a:t>
            </a:r>
            <a:r>
              <a:rPr lang="de-DE" sz="2000" dirty="0" smtClean="0">
                <a:solidFill>
                  <a:schemeClr val="tx2"/>
                </a:solidFill>
                <a:latin typeface="Arial" charset="0"/>
                <a:sym typeface="Symbol" charset="0"/>
              </a:rPr>
              <a:t>)</a:t>
            </a:r>
            <a:endParaRPr lang="de-DE" sz="2000" dirty="0">
              <a:solidFill>
                <a:schemeClr val="tx2"/>
              </a:solidFill>
              <a:latin typeface="Arial" charset="0"/>
              <a:sym typeface="Symbol" charset="0"/>
            </a:endParaRPr>
          </a:p>
        </p:txBody>
      </p:sp>
      <p:pic>
        <p:nvPicPr>
          <p:cNvPr id="655404" name="Picture 44"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35052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233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55386"/>
                                        </p:tgtEl>
                                        <p:attrNameLst>
                                          <p:attrName>style.visibility</p:attrName>
                                        </p:attrNameLst>
                                      </p:cBhvr>
                                      <p:to>
                                        <p:strVal val="visible"/>
                                      </p:to>
                                    </p:set>
                                    <p:anim calcmode="lin" valueType="num">
                                      <p:cBhvr>
                                        <p:cTn id="7" dur="500" fill="hold"/>
                                        <p:tgtEl>
                                          <p:spTgt spid="655386"/>
                                        </p:tgtEl>
                                        <p:attrNameLst>
                                          <p:attrName>ppt_w</p:attrName>
                                        </p:attrNameLst>
                                      </p:cBhvr>
                                      <p:tavLst>
                                        <p:tav tm="0">
                                          <p:val>
                                            <p:fltVal val="0"/>
                                          </p:val>
                                        </p:tav>
                                        <p:tav tm="100000">
                                          <p:val>
                                            <p:strVal val="#ppt_w"/>
                                          </p:val>
                                        </p:tav>
                                      </p:tavLst>
                                    </p:anim>
                                    <p:anim calcmode="lin" valueType="num">
                                      <p:cBhvr>
                                        <p:cTn id="8" dur="500" fill="hold"/>
                                        <p:tgtEl>
                                          <p:spTgt spid="65538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655364"/>
                                        </p:tgtEl>
                                        <p:attrNameLst>
                                          <p:attrName>style.visibility</p:attrName>
                                        </p:attrNameLst>
                                      </p:cBhvr>
                                      <p:to>
                                        <p:strVal val="visible"/>
                                      </p:to>
                                    </p:set>
                                    <p:animEffect transition="in" filter="dissolve">
                                      <p:cBhvr>
                                        <p:cTn id="13" dur="500"/>
                                        <p:tgtEl>
                                          <p:spTgt spid="6553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55391"/>
                                        </p:tgtEl>
                                        <p:attrNameLst>
                                          <p:attrName>style.visibility</p:attrName>
                                        </p:attrNameLst>
                                      </p:cBhvr>
                                      <p:to>
                                        <p:strVal val="visible"/>
                                      </p:to>
                                    </p:set>
                                    <p:anim calcmode="lin" valueType="num">
                                      <p:cBhvr additive="base">
                                        <p:cTn id="18" dur="500" fill="hold"/>
                                        <p:tgtEl>
                                          <p:spTgt spid="655391"/>
                                        </p:tgtEl>
                                        <p:attrNameLst>
                                          <p:attrName>ppt_x</p:attrName>
                                        </p:attrNameLst>
                                      </p:cBhvr>
                                      <p:tavLst>
                                        <p:tav tm="0">
                                          <p:val>
                                            <p:strVal val="0-#ppt_w/2"/>
                                          </p:val>
                                        </p:tav>
                                        <p:tav tm="100000">
                                          <p:val>
                                            <p:strVal val="#ppt_x"/>
                                          </p:val>
                                        </p:tav>
                                      </p:tavLst>
                                    </p:anim>
                                    <p:anim calcmode="lin" valueType="num">
                                      <p:cBhvr additive="base">
                                        <p:cTn id="19" dur="500" fill="hold"/>
                                        <p:tgtEl>
                                          <p:spTgt spid="65539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655373"/>
                                        </p:tgtEl>
                                        <p:attrNameLst>
                                          <p:attrName>style.visibility</p:attrName>
                                        </p:attrNameLst>
                                      </p:cBhvr>
                                      <p:to>
                                        <p:strVal val="visible"/>
                                      </p:to>
                                    </p:set>
                                    <p:animEffect transition="in" filter="dissolve">
                                      <p:cBhvr>
                                        <p:cTn id="23" dur="500"/>
                                        <p:tgtEl>
                                          <p:spTgt spid="65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a:t>Standard stereo geometry</a:t>
            </a:r>
          </a:p>
        </p:txBody>
      </p:sp>
      <p:pic>
        <p:nvPicPr>
          <p:cNvPr id="60416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2057400"/>
            <a:ext cx="31115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64" name="Line 4"/>
          <p:cNvSpPr>
            <a:spLocks noChangeShapeType="1"/>
          </p:cNvSpPr>
          <p:nvPr/>
        </p:nvSpPr>
        <p:spPr bwMode="auto">
          <a:xfrm flipV="1">
            <a:off x="3471863" y="43942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5" name="Line 5"/>
          <p:cNvSpPr>
            <a:spLocks noChangeShapeType="1"/>
          </p:cNvSpPr>
          <p:nvPr/>
        </p:nvSpPr>
        <p:spPr bwMode="auto">
          <a:xfrm flipV="1">
            <a:off x="2405063" y="4927600"/>
            <a:ext cx="1455737" cy="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6" name="Line 6"/>
          <p:cNvSpPr>
            <a:spLocks noChangeShapeType="1"/>
          </p:cNvSpPr>
          <p:nvPr/>
        </p:nvSpPr>
        <p:spPr bwMode="auto">
          <a:xfrm flipV="1">
            <a:off x="2024063" y="43942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7" name="Line 7"/>
          <p:cNvSpPr>
            <a:spLocks noChangeShapeType="1"/>
          </p:cNvSpPr>
          <p:nvPr/>
        </p:nvSpPr>
        <p:spPr bwMode="auto">
          <a:xfrm>
            <a:off x="2405063" y="4394200"/>
            <a:ext cx="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68" name="Picture 8"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2190750" y="4546600"/>
            <a:ext cx="13811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69" name="Line 9"/>
          <p:cNvSpPr>
            <a:spLocks noChangeShapeType="1"/>
          </p:cNvSpPr>
          <p:nvPr/>
        </p:nvSpPr>
        <p:spPr bwMode="auto">
          <a:xfrm flipV="1">
            <a:off x="2405063" y="2336800"/>
            <a:ext cx="533400" cy="2590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0" name="Line 10"/>
          <p:cNvSpPr>
            <a:spLocks noChangeAspect="1" noChangeShapeType="1"/>
          </p:cNvSpPr>
          <p:nvPr/>
        </p:nvSpPr>
        <p:spPr bwMode="auto">
          <a:xfrm flipV="1">
            <a:off x="3852863" y="4394200"/>
            <a:ext cx="106362" cy="533400"/>
          </a:xfrm>
          <a:prstGeom prst="line">
            <a:avLst/>
          </a:prstGeom>
          <a:noFill/>
          <a:ln w="9525" cap="rnd">
            <a:solidFill>
              <a:schemeClr val="tx1"/>
            </a:solidFill>
            <a:prstDash val="sysDot"/>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1" name="Line 11"/>
          <p:cNvSpPr>
            <a:spLocks noChangeShapeType="1"/>
          </p:cNvSpPr>
          <p:nvPr/>
        </p:nvSpPr>
        <p:spPr bwMode="auto">
          <a:xfrm flipH="1" flipV="1">
            <a:off x="2938463" y="2336800"/>
            <a:ext cx="914400" cy="2590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2" name="Line 12"/>
          <p:cNvSpPr>
            <a:spLocks noChangeShapeType="1"/>
          </p:cNvSpPr>
          <p:nvPr/>
        </p:nvSpPr>
        <p:spPr bwMode="auto">
          <a:xfrm>
            <a:off x="3667125" y="4392613"/>
            <a:ext cx="290513" cy="15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3" name="Picture 13" descr="txp_fig"/>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3744913" y="4146550"/>
            <a:ext cx="138112" cy="18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74" name="Line 14"/>
          <p:cNvSpPr>
            <a:spLocks noChangeShapeType="1"/>
          </p:cNvSpPr>
          <p:nvPr/>
        </p:nvSpPr>
        <p:spPr bwMode="auto">
          <a:xfrm flipH="1">
            <a:off x="1914525" y="2336800"/>
            <a:ext cx="4763" cy="2590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5" name="Picture 15" descr="txp_fig"/>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1976438" y="3424238"/>
            <a:ext cx="187325"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76" name="Line 16"/>
          <p:cNvSpPr>
            <a:spLocks noChangeShapeType="1"/>
          </p:cNvSpPr>
          <p:nvPr/>
        </p:nvSpPr>
        <p:spPr bwMode="auto">
          <a:xfrm flipH="1">
            <a:off x="1814513" y="4927600"/>
            <a:ext cx="585787"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7" name="Line 17"/>
          <p:cNvSpPr>
            <a:spLocks noChangeShapeType="1"/>
          </p:cNvSpPr>
          <p:nvPr/>
        </p:nvSpPr>
        <p:spPr bwMode="auto">
          <a:xfrm flipH="1">
            <a:off x="1828800" y="2332038"/>
            <a:ext cx="1109663" cy="952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8" name="Picture 18" descr="txp_fig"/>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013075" y="4972050"/>
            <a:ext cx="200025"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79" name="Picture 19" descr="txp_fig"/>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4429125" y="2557463"/>
            <a:ext cx="736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604180" name="Group 20"/>
          <p:cNvGrpSpPr>
            <a:grpSpLocks noChangeAspect="1"/>
          </p:cNvGrpSpPr>
          <p:nvPr/>
        </p:nvGrpSpPr>
        <p:grpSpPr bwMode="auto">
          <a:xfrm>
            <a:off x="2471738" y="2557463"/>
            <a:ext cx="1303337" cy="2319337"/>
            <a:chOff x="2282" y="682"/>
            <a:chExt cx="917" cy="1632"/>
          </a:xfrm>
        </p:grpSpPr>
        <p:sp>
          <p:nvSpPr>
            <p:cNvPr id="604181" name="Line 21"/>
            <p:cNvSpPr>
              <a:spLocks noChangeAspect="1" noChangeShapeType="1"/>
            </p:cNvSpPr>
            <p:nvPr/>
          </p:nvSpPr>
          <p:spPr bwMode="auto">
            <a:xfrm flipV="1">
              <a:off x="2282" y="2314"/>
              <a:ext cx="9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2" name="Line 22"/>
            <p:cNvSpPr>
              <a:spLocks noChangeAspect="1" noChangeShapeType="1"/>
            </p:cNvSpPr>
            <p:nvPr/>
          </p:nvSpPr>
          <p:spPr bwMode="auto">
            <a:xfrm flipV="1">
              <a:off x="2282" y="682"/>
              <a:ext cx="33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3" name="Line 23"/>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04184" name="Group 24"/>
          <p:cNvGrpSpPr>
            <a:grpSpLocks noChangeAspect="1"/>
          </p:cNvGrpSpPr>
          <p:nvPr/>
        </p:nvGrpSpPr>
        <p:grpSpPr bwMode="auto">
          <a:xfrm flipH="1" flipV="1">
            <a:off x="3733800" y="4443413"/>
            <a:ext cx="176213" cy="312737"/>
            <a:chOff x="2282" y="682"/>
            <a:chExt cx="917" cy="1632"/>
          </a:xfrm>
        </p:grpSpPr>
        <p:sp>
          <p:nvSpPr>
            <p:cNvPr id="604185" name="Line 25"/>
            <p:cNvSpPr>
              <a:spLocks noChangeAspect="1" noChangeShapeType="1"/>
            </p:cNvSpPr>
            <p:nvPr/>
          </p:nvSpPr>
          <p:spPr bwMode="auto">
            <a:xfrm flipV="1">
              <a:off x="2282" y="2314"/>
              <a:ext cx="9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6" name="Line 26"/>
            <p:cNvSpPr>
              <a:spLocks noChangeAspect="1" noChangeShapeType="1"/>
            </p:cNvSpPr>
            <p:nvPr/>
          </p:nvSpPr>
          <p:spPr bwMode="auto">
            <a:xfrm flipV="1">
              <a:off x="2282" y="682"/>
              <a:ext cx="33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7" name="Line 27"/>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pic>
        <p:nvPicPr>
          <p:cNvPr id="604188" name="Picture 28" descr="txp_fig"/>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4265613" y="3752850"/>
            <a:ext cx="1049337"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89" name="Picture 29" descr="txp_fig"/>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354513" y="5491163"/>
            <a:ext cx="1039812"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90" name="Picture 30" descr="txp_fig"/>
          <p:cNvPicPr>
            <a:picLocks noChangeAspect="1" noChangeArrowheads="1"/>
          </p:cNvPicPr>
          <p:nvPr>
            <p:custDataLst>
              <p:tags r:id="rId8"/>
            </p:custDataLst>
          </p:nvPr>
        </p:nvPicPr>
        <p:blipFill>
          <a:blip r:embed="rId19">
            <a:extLst>
              <a:ext uri="{28A0092B-C50C-407E-A947-70E740481C1C}">
                <a14:useLocalDpi xmlns:a14="http://schemas.microsoft.com/office/drawing/2010/main" val="0"/>
              </a:ext>
            </a:extLst>
          </a:blip>
          <a:srcRect/>
          <a:stretch>
            <a:fillRect/>
          </a:stretch>
        </p:blipFill>
        <p:spPr bwMode="auto">
          <a:xfrm>
            <a:off x="4164013" y="6070600"/>
            <a:ext cx="16256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99312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7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604180"/>
                                        </p:tgtEl>
                                        <p:attrNameLst>
                                          <p:attrName>style.visibility</p:attrName>
                                        </p:attrNameLst>
                                      </p:cBhvr>
                                      <p:to>
                                        <p:strVal val="visible"/>
                                      </p:to>
                                    </p:set>
                                    <p:animEffect transition="in" filter="dissolve">
                                      <p:cBhvr>
                                        <p:cTn id="9" dur="500"/>
                                        <p:tgtEl>
                                          <p:spTgt spid="604180"/>
                                        </p:tgtEl>
                                      </p:cBhvr>
                                    </p:animEffect>
                                  </p:childTnLst>
                                </p:cTn>
                              </p:par>
                              <p:par>
                                <p:cTn id="10" presetID="9" presetClass="entr" presetSubtype="0" fill="hold" nodeType="withEffect">
                                  <p:stCondLst>
                                    <p:cond delay="0"/>
                                  </p:stCondLst>
                                  <p:childTnLst>
                                    <p:set>
                                      <p:cBhvr>
                                        <p:cTn id="11" dur="1" fill="hold">
                                          <p:stCondLst>
                                            <p:cond delay="0"/>
                                          </p:stCondLst>
                                        </p:cTn>
                                        <p:tgtEl>
                                          <p:spTgt spid="604184"/>
                                        </p:tgtEl>
                                        <p:attrNameLst>
                                          <p:attrName>style.visibility</p:attrName>
                                        </p:attrNameLst>
                                      </p:cBhvr>
                                      <p:to>
                                        <p:strVal val="visible"/>
                                      </p:to>
                                    </p:set>
                                    <p:animEffect transition="in" filter="dissolve">
                                      <p:cBhvr>
                                        <p:cTn id="12" dur="500"/>
                                        <p:tgtEl>
                                          <p:spTgt spid="6041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04188"/>
                                        </p:tgtEl>
                                        <p:attrNameLst>
                                          <p:attrName>style.visibility</p:attrName>
                                        </p:attrNameLst>
                                      </p:cBhvr>
                                      <p:to>
                                        <p:strVal val="visible"/>
                                      </p:to>
                                    </p:set>
                                    <p:animEffect transition="in" filter="dissolve">
                                      <p:cBhvr>
                                        <p:cTn id="17" dur="500"/>
                                        <p:tgtEl>
                                          <p:spTgt spid="6041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04189"/>
                                        </p:tgtEl>
                                        <p:attrNameLst>
                                          <p:attrName>style.visibility</p:attrName>
                                        </p:attrNameLst>
                                      </p:cBhvr>
                                      <p:to>
                                        <p:strVal val="visible"/>
                                      </p:to>
                                    </p:set>
                                    <p:animEffect transition="in" filter="dissolve">
                                      <p:cBhvr>
                                        <p:cTn id="22" dur="500"/>
                                        <p:tgtEl>
                                          <p:spTgt spid="604189"/>
                                        </p:tgtEl>
                                      </p:cBhvr>
                                    </p:animEffect>
                                  </p:childTnLst>
                                </p:cTn>
                              </p:par>
                              <p:par>
                                <p:cTn id="23" presetID="9" presetClass="entr" presetSubtype="0" fill="hold" nodeType="withEffect">
                                  <p:stCondLst>
                                    <p:cond delay="0"/>
                                  </p:stCondLst>
                                  <p:childTnLst>
                                    <p:set>
                                      <p:cBhvr>
                                        <p:cTn id="24" dur="1" fill="hold">
                                          <p:stCondLst>
                                            <p:cond delay="0"/>
                                          </p:stCondLst>
                                        </p:cTn>
                                        <p:tgtEl>
                                          <p:spTgt spid="604190"/>
                                        </p:tgtEl>
                                        <p:attrNameLst>
                                          <p:attrName>style.visibility</p:attrName>
                                        </p:attrNameLst>
                                      </p:cBhvr>
                                      <p:to>
                                        <p:strVal val="visible"/>
                                      </p:to>
                                    </p:set>
                                    <p:animEffect transition="in" filter="dissolve">
                                      <p:cBhvr>
                                        <p:cTn id="25" dur="500"/>
                                        <p:tgtEl>
                                          <p:spTgt spid="604190"/>
                                        </p:tgtEl>
                                      </p:cBhvr>
                                    </p:animEffect>
                                  </p:childTnLst>
                                </p:cTn>
                              </p:par>
                              <p:par>
                                <p:cTn id="26" presetID="9" presetClass="entr" presetSubtype="0" fill="hold" nodeType="withEffect">
                                  <p:stCondLst>
                                    <p:cond delay="0"/>
                                  </p:stCondLst>
                                  <p:childTnLst>
                                    <p:set>
                                      <p:cBhvr>
                                        <p:cTn id="27" dur="1" fill="hold">
                                          <p:stCondLst>
                                            <p:cond delay="0"/>
                                          </p:stCondLst>
                                        </p:cTn>
                                        <p:tgtEl>
                                          <p:spTgt spid="604163"/>
                                        </p:tgtEl>
                                        <p:attrNameLst>
                                          <p:attrName>style.visibility</p:attrName>
                                        </p:attrNameLst>
                                      </p:cBhvr>
                                      <p:to>
                                        <p:strVal val="visible"/>
                                      </p:to>
                                    </p:set>
                                    <p:animEffect transition="in" filter="dissolve">
                                      <p:cBhvr>
                                        <p:cTn id="28" dur="500"/>
                                        <p:tgtEl>
                                          <p:spTgt spid="604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Actually searching for disparities.</a:t>
            </a:r>
            <a:endParaRPr lang="en-US" dirty="0" smtClean="0"/>
          </a:p>
        </p:txBody>
      </p:sp>
      <p:sp>
        <p:nvSpPr>
          <p:cNvPr id="45059" name="Rectangle 3"/>
          <p:cNvSpPr>
            <a:spLocks noGrp="1" noChangeArrowheads="1"/>
          </p:cNvSpPr>
          <p:nvPr>
            <p:ph type="body" idx="1"/>
          </p:nvPr>
        </p:nvSpPr>
        <p:spPr/>
        <p:txBody>
          <a:bodyPr/>
          <a:lstStyle/>
          <a:p>
            <a:endParaRPr lang="en-US" smtClean="0"/>
          </a:p>
        </p:txBody>
      </p:sp>
      <p:pic>
        <p:nvPicPr>
          <p:cNvPr id="45060" name="Picture 5" descr="Rectification3"/>
          <p:cNvPicPr>
            <a:picLocks noChangeAspect="1" noChangeArrowheads="1"/>
          </p:cNvPicPr>
          <p:nvPr/>
        </p:nvPicPr>
        <p:blipFill>
          <a:blip r:embed="rId3" cstate="print"/>
          <a:srcRect r="26967" b="55083"/>
          <a:stretch>
            <a:fillRect/>
          </a:stretch>
        </p:blipFill>
        <p:spPr bwMode="auto">
          <a:xfrm>
            <a:off x="1600200" y="1143000"/>
            <a:ext cx="5715000" cy="2406650"/>
          </a:xfrm>
          <a:prstGeom prst="rect">
            <a:avLst/>
          </a:prstGeom>
          <a:noFill/>
          <a:ln w="9525">
            <a:noFill/>
            <a:miter lim="800000"/>
            <a:headEnd/>
            <a:tailEnd/>
          </a:ln>
        </p:spPr>
      </p:pic>
      <p:pic>
        <p:nvPicPr>
          <p:cNvPr id="45061" name="Picture 6" descr="Rectification4"/>
          <p:cNvPicPr>
            <a:picLocks noChangeAspect="1" noChangeArrowheads="1"/>
          </p:cNvPicPr>
          <p:nvPr/>
        </p:nvPicPr>
        <p:blipFill>
          <a:blip r:embed="rId4" cstate="print"/>
          <a:srcRect t="48813" r="22858"/>
          <a:stretch>
            <a:fillRect/>
          </a:stretch>
        </p:blipFill>
        <p:spPr bwMode="auto">
          <a:xfrm>
            <a:off x="1447800" y="3560763"/>
            <a:ext cx="6248400" cy="2687637"/>
          </a:xfrm>
          <a:prstGeom prst="rect">
            <a:avLst/>
          </a:prstGeom>
          <a:noFill/>
          <a:ln w="9525">
            <a:noFill/>
            <a:miter lim="800000"/>
            <a:headEnd/>
            <a:tailEnd/>
          </a:ln>
        </p:spPr>
      </p:pic>
    </p:spTree>
    <p:extLst>
      <p:ext uri="{BB962C8B-B14F-4D97-AF65-F5344CB8AC3E}">
        <p14:creationId xmlns:p14="http://schemas.microsoft.com/office/powerpoint/2010/main" val="409652721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top \vec{q}$&#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43"/>
  <p:tag name="PICTUREFILESIZE" val="2201"/>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q} = K^{-1} [x',y',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76"/>
  <p:tag name="PICTUREFILESIZE" val="717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 [x,y,1] {K^{-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82"/>
  <p:tag name="PICTUREFILESIZE" val="693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y,1]{K^{-1}}^\top E K^{-1} [x', y', 1]^\top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319"/>
  <p:tag name="PICTUREFILESIZE" val="1242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y,1] F [x', y', 1]^\top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217"/>
  <p:tag name="PICTUREFILESIZE" val="8946"/>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E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95"/>
  <p:tag name="PICTUREFILESIZE" val="4431"/>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 = {K^{-1}}^\top E K^{-1} $&#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3"/>
  <p:tag name="PICTUREFILESIZE" val="5387"/>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f H'}^{-\top}{\bf F}{\bf H}^{-1}=&#10;\left[ \begin{array}{ccc} 0 &amp; 0 &amp; 0 \\&#10;0 &amp; 0 &amp; 1 \\ &#10;0 &amp; -1 &amp; 0&#10;\end{array}&#10;\right]&#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258"/>
  <p:tag name="PICTUREFILESIZE" val="11370"/>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72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87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5"/>
  <p:tag name="PICTUREFILESIZE" val="101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5"/>
  <p:tag name="PICTUREFILESIZE" val="1118"/>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B$&#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6"/>
  <p:tag name="PICTUREFILESIZE" val="101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B}{Z}=\frac{d}{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59"/>
  <p:tag name="PICTUREFILESIZE" val="331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 - \frac{Bf}{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4"/>
  <p:tag name="PICTUREFILESIZE" val="3919"/>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d d}{ dZ}=\frac{Bf}{Z^2}$&#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0"/>
  <p:tag name="PICTUREFILESIZE" val="6092"/>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elta Z}=\frac{Z^2}{Bf} \Delta 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25"/>
  <p:tag name="PICTUREFILESIZE" val="7551"/>
</p:tagLst>
</file>

<file path=ppt/tags/tag25.xml><?xml version="1.0" encoding="utf-8"?>
<p:tagLst xmlns:a="http://schemas.openxmlformats.org/drawingml/2006/main" xmlns:r="http://schemas.openxmlformats.org/officeDocument/2006/relationships" xmlns:p="http://schemas.openxmlformats.org/presentationml/2006/main">
  <p:tag name="TIMING" val="|2.|2.2|2.8|27.3|1.3"/>
</p:tagLst>
</file>

<file path=ppt/tags/tag26.xml><?xml version="1.0" encoding="utf-8"?>
<p:tagLst xmlns:a="http://schemas.openxmlformats.org/drawingml/2006/main" xmlns:r="http://schemas.openxmlformats.org/officeDocument/2006/relationships" xmlns:p="http://schemas.openxmlformats.org/presentationml/2006/main">
  <p:tag name="TIMING" val="|2.|2.2|2.8|27.3|1.3"/>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t}$&#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3"/>
  <p:tag name="PICTUREFILESIZE" val="779"/>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 \cdot (\vec{t} \times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3"/>
  <p:tag name="PICTUREFILESIZE" val="814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t]_x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0"/>
  <p:tag name="PICTUREFILESIZE" val="814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t]_x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0"/>
  <p:tag name="PICTUREFILESIZE" val="827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E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95"/>
  <p:tag name="PICTUREFILESIZE" val="4431"/>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 = [t]_x R^\top$&#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08"/>
  <p:tag name="PICTUREFILESIZE" val="431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 = K^{-1} [x,y,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68"/>
  <p:tag name="PICTUREFILESIZE" val="65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2509</TotalTime>
  <Words>1079</Words>
  <Application>Microsoft Macintosh PowerPoint</Application>
  <PresentationFormat>On-screen Show (4:3)</PresentationFormat>
  <Paragraphs>205</Paragraphs>
  <Slides>39</Slides>
  <Notes>27</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39</vt:i4>
      </vt:variant>
    </vt:vector>
  </HeadingPairs>
  <TitlesOfParts>
    <vt:vector size="43" baseType="lpstr">
      <vt:lpstr>Office Theme</vt:lpstr>
      <vt:lpstr>1_Office Theme</vt:lpstr>
      <vt:lpstr>Microsoft Equation 3.0</vt:lpstr>
      <vt:lpstr>Microsoft Equation</vt:lpstr>
      <vt:lpstr>Gratuitous Picture</vt:lpstr>
      <vt:lpstr>Gratuitous Picture</vt:lpstr>
      <vt:lpstr>Lecture 10: Depth</vt:lpstr>
      <vt:lpstr>PowerPoint Presentation</vt:lpstr>
      <vt:lpstr>PowerPoint Presentation</vt:lpstr>
      <vt:lpstr>Stereo image rectification</vt:lpstr>
      <vt:lpstr>Planar rectification</vt:lpstr>
      <vt:lpstr>Standard stereo geometry</vt:lpstr>
      <vt:lpstr>Actually searching for disparities.</vt:lpstr>
      <vt:lpstr>Basic stereo matching algorithm</vt:lpstr>
      <vt:lpstr>Correspondence search</vt:lpstr>
      <vt:lpstr>Correspondence search</vt:lpstr>
      <vt:lpstr>Correspondence search</vt:lpstr>
      <vt:lpstr>Effect of window size</vt:lpstr>
      <vt:lpstr>Failures of correspondence search</vt:lpstr>
      <vt:lpstr>How can we improve window-based matching?</vt:lpstr>
      <vt:lpstr>Stereo constraints/priors</vt:lpstr>
      <vt:lpstr>Stereo constraints/priors</vt:lpstr>
      <vt:lpstr>Stereo constraints/priors</vt:lpstr>
      <vt:lpstr>Priors and constraints</vt:lpstr>
      <vt:lpstr>Stereo matching, the computer science approach.</vt:lpstr>
      <vt:lpstr>PowerPoint Presentation</vt:lpstr>
      <vt:lpstr>Energy minimization</vt:lpstr>
      <vt:lpstr>Graph Cut</vt:lpstr>
      <vt:lpstr>Simplified graph cut</vt:lpstr>
      <vt:lpstr>PowerPoint Presentation</vt:lpstr>
      <vt:lpstr>Pop quiz.</vt:lpstr>
      <vt:lpstr>To every vision problem,</vt:lpstr>
      <vt:lpstr>PowerPoint Presentation</vt:lpstr>
      <vt:lpstr>Stereo Triangulation</vt:lpstr>
      <vt:lpstr>PowerPoint Presentation</vt:lpstr>
      <vt:lpstr>Example: Laser scanner</vt:lpstr>
      <vt:lpstr>PowerPoint Presentation</vt:lpstr>
      <vt:lpstr>Binary Coding</vt:lpstr>
      <vt:lpstr>PowerPoint Presentation</vt:lpstr>
      <vt:lpstr>PowerPoint Presentation</vt:lpstr>
      <vt:lpstr>Kinect</vt:lpstr>
      <vt:lpstr>Kinect Hardware</vt:lpstr>
      <vt:lpstr>See the IR-dots emitted by KINECT</vt:lpstr>
    </vt:vector>
  </TitlesOfParts>
  <Company>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Camera Rotations.</dc:title>
  <dc:creator>pless</dc:creator>
  <cp:lastModifiedBy>Robert Pless</cp:lastModifiedBy>
  <cp:revision>19</cp:revision>
  <dcterms:created xsi:type="dcterms:W3CDTF">2010-01-26T06:34:14Z</dcterms:created>
  <dcterms:modified xsi:type="dcterms:W3CDTF">2012-02-20T22:12:50Z</dcterms:modified>
</cp:coreProperties>
</file>